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14"/>
  </p:notesMasterIdLst>
  <p:sldIdLst>
    <p:sldId id="256" r:id="rId2"/>
    <p:sldId id="268" r:id="rId3"/>
    <p:sldId id="257" r:id="rId4"/>
    <p:sldId id="258" r:id="rId5"/>
    <p:sldId id="259" r:id="rId6"/>
    <p:sldId id="260" r:id="rId7"/>
    <p:sldId id="261" r:id="rId8"/>
    <p:sldId id="263" r:id="rId9"/>
    <p:sldId id="262" r:id="rId10"/>
    <p:sldId id="264" r:id="rId11"/>
    <p:sldId id="265" r:id="rId12"/>
    <p:sldId id="266" r:id="rId13"/>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66"/>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691" y="58"/>
      </p:cViewPr>
      <p:guideLst>
        <p:guide orient="horz" pos="2160"/>
        <p:guide pos="384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1-12T17:07:44.696"/>
    </inkml:context>
    <inkml:brush xml:id="br0">
      <inkml:brushProperty name="width" value="0.05" units="cm"/>
      <inkml:brushProperty name="height" value="0.05" units="cm"/>
    </inkml:brush>
  </inkml:definitions>
  <inkml:trace contextRef="#ctx0" brushRef="#br0">19 4251 324,'-5'1'719,"-9"1"7724,172-134-8131,-29 21-104,70-36 67,333-183 0,193-107-219,-532 304-48,233-142 19,-412 267-27,320-177-15,-229 121 7,106-85 0,69-95 125,-189 161-82,152-116 15,-144 121-47,137-121 253,-83 69-110,-37 40-86,4 5 0,156-83 1,62-48-81,-17-25-10,215-117-6,-475 323 38,-27 16 4,42-31-1,-73 48-7,-1 0 1,1-1-1,0 1 1,-1-1-1,0 1 0,1-1 1,-1 0-1,0 0 1,-1 0-1,1 0 0,0 0 1,-1-1-1,2-4 0,-3 7 1,0-1 0,0 1 0,1 0 0,-2-1 0,1 1 0,0 0 0,0-1 0,0 1 0,0 0 0,-1-1-1,1 1 1,-1 0 0,1-1 0,-1 1 0,1 0 0,-1 0 0,0 0 0,0 0 0,1-1 0,-1 1-1,0 0 1,0 0 0,0 1 0,0-1 0,0 0 0,-1 0 0,1 0 0,0 1 0,0-1 0,0 0 0,-1 1-1,1 0 1,0-1 0,-1 1 0,-1-1 0,-14-2-10,0 1 0,0 1 0,0 1 0,0 0 0,1 1 0,-22 4 0,30-4 5,-245 42-2340,250-42 2308,0 0 0,0 0 0,0-1 0,0 1 0,0-1 0,-1 0-1,1 0 1,-5-1 0,-43-1 32,49 2 38,10 0-21,195-2 153,27 2-55,-227-1-107,0 1 0,0 1 0,0-1 0,0 0 0,0 1 0,0 0 0,0-1 0,0 1 0,0 0 0,0 1 0,-1-1 0,1 0 0,0 1 0,-1 0 0,1-1 0,-1 1 0,0 0 0,1 0 0,-1 0 0,0 1 0,0-1 0,-1 0 0,4 5 0,-4-2 3,0-1 1,0 1-1,0 0 0,0-1 0,-1 1 0,0 0 0,0 0 0,0 0 0,0-1 0,-1 1 0,0 0 0,0 0 0,0-1 0,-3 7 0,-19 49 30,-3-1-1,-3-1 0,-55 83 0,6-9-2,67-116-178,-8 17-108,13-13-3270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1-12T17:07:46.445"/>
    </inkml:context>
    <inkml:brush xml:id="br0">
      <inkml:brushProperty name="width" value="0.05" units="cm"/>
      <inkml:brushProperty name="height" value="0.05" units="cm"/>
    </inkml:brush>
  </inkml:definitions>
  <inkml:trace contextRef="#ctx0" brushRef="#br0">0 2531 36,'0'0'693,"3"-2"-359,22-10 5040,-9 2-4002,-13 6-1308,1 1 1,-1-1-1,1 1 1,0-1-1,0 1 0,0 0 1,1 1-1,-1-1 1,8-3-1,10-6 52,208-109 642,-131 72-505,717-306 604,-459 209-664,-217 88-148,254-111 36,-288 121-70,240-114 28,-14-26-20,505-312-23,-403 229-12,-312 189 11,-89 62 1,2 1 0,0 2 0,0 1 0,63-18 0,155-26-1,-163 41 6,212-40-15,-88 28 13,-80 12-6,-130 19 22,0-1-1,0 1 0,1 0 1,-1 0-1,0 0 0,0 1 1,0-1-1,6 3 0,9 0-1765,-24-19-3617,-5 9 4016</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1-12T17:07:46.956"/>
    </inkml:context>
    <inkml:brush xml:id="br0">
      <inkml:brushProperty name="width" value="0.05" units="cm"/>
      <inkml:brushProperty name="height" value="0.05" units="cm"/>
    </inkml:brush>
  </inkml:definitions>
  <inkml:trace contextRef="#ctx0" brushRef="#br0">0 1 508,'0'0'569,"5"1"-14,27 13 397,1 2-1,-2 1 1,0 1-1,34 27 1,66 38-87,-114-74-791,181 106 578,-176-100-602,0 2 0,-1 0 0,-1 1 0,-1 1-1,-1 1 1,24 32 0,-39-47-43,1 1 1,-1-1-1,0 1 0,-1 0 0,1 0 1,-1 0-1,0 0 0,-1 0 0,1 0 1,-1 0-1,0 1 0,-1-1 0,0 1 1,0-1-1,-1 9 0,-1-5-1,0-1-1,-1 1 0,0-1 1,0 0-1,-1 0 0,-1 0 1,1 0-1,-1-1 1,-7 9-1,-12 12 6,-1-1 0,-2-2 0,0-1 0,-35 25 0,56-46-8,-1 3-28,-140 115 162,122-98-516,0 1 0,2 1 1,-29 42-1,16-18-3420,22-30 2591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1-12T17:11:02.343"/>
    </inkml:context>
    <inkml:brush xml:id="br0">
      <inkml:brushProperty name="width" value="0.35" units="cm"/>
      <inkml:brushProperty name="height" value="0.35" units="cm"/>
      <inkml:brushProperty name="color" value="#F6630D"/>
    </inkml:brush>
  </inkml:definitions>
  <inkml:trace contextRef="#ctx0" brushRef="#br0">1639 0 32,'-28'11'4863,"-19"-19"-1005,47 8-3813,-1 1 0,0-1 0,1 0-1,-1 1 1,0-1 0,1 1 0,-1-1-1,0 1 1,1-1 0,-1 1 0,1-1-1,-1 1 1,1-1 0,-1 1 0,1 0-1,-1-1 1,1 2 0,6 3-6,1 0 0,-1-1 0,1 0 1,0 0-1,1-1 0,-1 0 0,1 0 0,0-1 0,8 2 0,79 11 67,-57-10-64,387 24 129,-279-24-137,-31-2 3,-55-3-20,0 2 0,0 3 0,90 19 0,-134-20-13,0 2 0,-1-1 1,1 2-1,-1 0 0,-1 1 0,1 0 0,-2 1 0,1 1 0,-1 0 0,0 1 0,14 16 1,-13-10 1,0 0 1,-2 0-1,0 2 1,-1-1-1,-1 2 1,-1-1 0,12 39-1,-9-11 5,-2 0-1,-2 1 1,-2 0-1,-2 0 1,-3 1-1,-1-1 1,-7 50-1,-9 16 10,-5 0-1,-5-2 0,-5-1 0,-56 135 0,57-174-2,-60 98-1,-54 61 34,9-16-44,112-174-6,2 1 0,2 1 0,-25 82 0,26-57 72,-15 131-1,31-171-15,2-20 45,0 0-1,-1 1 1,0-1 0,-1 1-1,0-1 1,0 0-1,-5 12 1,4-20-76,1 1 1,-1-1-1,1 0 0,-1 0 1,1 0-1,-1-1 1,1 1-1,-1-1 0,1 1 1,-1-1-1,-2-1 0,4 2-20,-753-147 516,91 92-401,-4 61-107,452 5-158,197-10 104,20 1 20,37 5 11,0 0-2,117 31 69,2-6 0,1-8 0,270 7 0,-324-30 7,0-5-1,111-18 0,-212 21-202,-1 1 1,1-1-1,0-1 0,-1 1 0,1-1 0,-1 1 1,1-1-1,3-3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1-13T16:14:58.862"/>
    </inkml:context>
    <inkml:brush xml:id="br0">
      <inkml:brushProperty name="width" value="0.35" units="cm"/>
      <inkml:brushProperty name="height" value="0.35" units="cm"/>
      <inkml:brushProperty name="color" value="#F6630D"/>
    </inkml:brush>
  </inkml:definitions>
  <inkml:trace contextRef="#ctx0" brushRef="#br0">1 3277 484,'0'35'8567,"1"-35"-8483,-1 0-1,1 0 1,0 0 0,0 0 0,-1 0-1,1 0 1,0 0 0,0 0 0,0 0 0,7-5 1005,-6 3-1005,87-67 323,158-159 1,-92 79-264,1547-1274 993,-1374 1187-983,502-272 1,220-92-133,-920 513-1295,-122 83 1220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1-13T16:14:59.462"/>
    </inkml:context>
    <inkml:brush xml:id="br0">
      <inkml:brushProperty name="width" value="0.35" units="cm"/>
      <inkml:brushProperty name="height" value="0.35" units="cm"/>
      <inkml:brushProperty name="color" value="#F6630D"/>
    </inkml:brush>
  </inkml:definitions>
  <inkml:trace contextRef="#ctx0" brushRef="#br0">141 25 552,'-59'-25'5511,"35"29"-3415,23-2-2022,-1 1 0,1-1 0,0 0 0,-1 1 0,1 0 0,0-1 1,1 1-1,-1 0 0,0-1 0,1 1 0,-1 5 0,-1 2 92,-14 77 560,3 1 0,-1 124 0,20 182 130,0-10-232,-8-316-527,2 180 287,0-244-378,0 0 1,0-1-1,1 1 0,0 0 0,0 0 0,0-1 0,0 1 1,0 0-1,1-1 0,-1 1 0,1-1 0,0 0 1,0 0-1,1 1 0,-1-1 0,1-1 0,4 6 0,-3-6 0,0 1-1,0-1 0,1 0 0,-1 0 0,0 0 0,1-1 1,-1 1-1,1-1 0,0 0 0,-1-1 0,1 1 0,0-1 1,0 0-1,6 0 0,55-6 23,69-15-1,-52 6-34,154-24-192,194-28-1007,226-24-5985,-427 60 5397</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1-13T16:15:31.333"/>
    </inkml:context>
    <inkml:brush xml:id="br0">
      <inkml:brushProperty name="width" value="0.35" units="cm"/>
      <inkml:brushProperty name="height" value="0.35" units="cm"/>
      <inkml:brushProperty name="color" value="#F6630D"/>
    </inkml:brush>
  </inkml:definitions>
  <inkml:trace contextRef="#ctx0" brushRef="#br0">4831 15 244,'-169'-10'2939,"92"6"-1844,58 3-869,-1 1-1,0 1 1,0 0 0,0 1 0,1 2 0,0 0-1,-1 1 1,1 0 0,-26 13 0,-50 23 3,-1-5-1,-2-3 1,-133 25 0,-210 22-148,-24 6 219,366-66-107,1 5 0,-174 69 0,131-33-108,-227 135 0,-93 131-61,395-272 25,3 3 0,2 2 0,2 4 0,-77 108 0,-196 393 320,209-342-313,-104 205 52,38 19 134,34 55 168,125-375-297,5 0 1,-8 137 0,34 485 179,15 185 8,-13-473-104,11 80 163,44-1 39,-37-432-347,5-1 0,5-2 0,4 0 0,5-3 0,4-1 0,78 130 0,569 778 268,-592-888-262,5-5 0,4-4 0,163 127 1,-217-198-41,2-3 0,1-2 0,2-3 1,84 35-1,-51-33 3,2-4 0,132 27 0,298 39 49,83 17-23,-63-15 10,-364-78-36,194-3 0,430-48 28,-6-86-9,-651 82-5,262-97 0,-313 90 53,-2-3-1,-2-4 0,136-96 0,-130 73-17,-4-5-1,-3-3 1,-4-4-1,-3-5 0,-4-2 1,104-156-1,-60 41 110,-8-6-1,-11-5 1,89-257-1,40-268 92,-66 192-239,121-232-30,-132 372-11,-10-61 16,-130 391 0,-3 0 0,-3-1 0,-4 0 0,-4-90 0,-8 108 5,-2 1 0,-3-1 0,-35-112-1,-82-172 13,88 247-18,-14-37-2,-273-630-33,273 666 45,-3 3-1,-5 3 0,-4 2 1,-4 3-1,-140-140 0,-298-187 26,373 315-36,-362-254 55,253 187-8,153 104-38,-278-183 54,295 204-63,-2 3-1,-1 3 0,-103-33 1,52 33-8,-158-25 0,-135 3 7,-247 17-95,-1 65-834,2 27-4937,450-41 2890,4-10 901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5106" name="Rectangle 2">
            <a:extLst>
              <a:ext uri="{FF2B5EF4-FFF2-40B4-BE49-F238E27FC236}">
                <a16:creationId xmlns:a16="http://schemas.microsoft.com/office/drawing/2014/main" id="{2A9A5209-DF96-4596-88BE-A5F9BFB97610}"/>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defRPr>
            </a:lvl1pPr>
          </a:lstStyle>
          <a:p>
            <a:pPr>
              <a:defRPr/>
            </a:pPr>
            <a:endParaRPr lang="en-US"/>
          </a:p>
        </p:txBody>
      </p:sp>
      <p:sp>
        <p:nvSpPr>
          <p:cNvPr id="175107" name="Rectangle 3">
            <a:extLst>
              <a:ext uri="{FF2B5EF4-FFF2-40B4-BE49-F238E27FC236}">
                <a16:creationId xmlns:a16="http://schemas.microsoft.com/office/drawing/2014/main" id="{6E884C42-D890-4C28-83D2-664B2CD6EAD5}"/>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defRPr>
            </a:lvl1pPr>
          </a:lstStyle>
          <a:p>
            <a:pPr>
              <a:defRPr/>
            </a:pPr>
            <a:endParaRPr lang="en-US"/>
          </a:p>
        </p:txBody>
      </p:sp>
      <p:sp>
        <p:nvSpPr>
          <p:cNvPr id="3076" name="Rectangle 4">
            <a:extLst>
              <a:ext uri="{FF2B5EF4-FFF2-40B4-BE49-F238E27FC236}">
                <a16:creationId xmlns:a16="http://schemas.microsoft.com/office/drawing/2014/main" id="{B1844210-ACEC-43FA-9A27-4E82417642E3}"/>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5109" name="Rectangle 5">
            <a:extLst>
              <a:ext uri="{FF2B5EF4-FFF2-40B4-BE49-F238E27FC236}">
                <a16:creationId xmlns:a16="http://schemas.microsoft.com/office/drawing/2014/main" id="{D6ECFF5C-C869-42DA-BD20-AC635A0CC066}"/>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5110" name="Rectangle 6">
            <a:extLst>
              <a:ext uri="{FF2B5EF4-FFF2-40B4-BE49-F238E27FC236}">
                <a16:creationId xmlns:a16="http://schemas.microsoft.com/office/drawing/2014/main" id="{E8EB2022-7C55-4B79-B3D4-1071C5DB7CFA}"/>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defRPr>
            </a:lvl1pPr>
          </a:lstStyle>
          <a:p>
            <a:pPr>
              <a:defRPr/>
            </a:pPr>
            <a:endParaRPr lang="en-US"/>
          </a:p>
        </p:txBody>
      </p:sp>
      <p:sp>
        <p:nvSpPr>
          <p:cNvPr id="175111" name="Rectangle 7">
            <a:extLst>
              <a:ext uri="{FF2B5EF4-FFF2-40B4-BE49-F238E27FC236}">
                <a16:creationId xmlns:a16="http://schemas.microsoft.com/office/drawing/2014/main" id="{05DC6F45-2896-4715-BD86-BDB05AE6A265}"/>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AF67CDF-9B23-4AE1-938F-FCD19F97788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C99A979D-F06C-4E7F-B710-2C40028A72CC}"/>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D4BA28FC-1115-457A-9164-B6562A1D1242}" type="slidenum">
              <a:rPr lang="en-US" altLang="en-US" smtClean="0"/>
              <a:pPr>
                <a:spcBef>
                  <a:spcPct val="0"/>
                </a:spcBef>
              </a:pPr>
              <a:t>1</a:t>
            </a:fld>
            <a:endParaRPr lang="en-US" altLang="en-US"/>
          </a:p>
        </p:txBody>
      </p:sp>
      <p:sp>
        <p:nvSpPr>
          <p:cNvPr id="5123" name="Rectangle 2">
            <a:extLst>
              <a:ext uri="{FF2B5EF4-FFF2-40B4-BE49-F238E27FC236}">
                <a16:creationId xmlns:a16="http://schemas.microsoft.com/office/drawing/2014/main" id="{E42B27CE-6E5D-4A94-A94B-4DD96F117C10}"/>
              </a:ext>
            </a:extLst>
          </p:cNvPr>
          <p:cNvSpPr>
            <a:spLocks noGrp="1" noRot="1" noChangeAspect="1" noChangeArrowheads="1" noTextEdit="1"/>
          </p:cNvSpPr>
          <p:nvPr>
            <p:ph type="sldImg"/>
          </p:nvPr>
        </p:nvSpPr>
        <p:spPr>
          <a:xfrm>
            <a:off x="381000" y="685800"/>
            <a:ext cx="6096000" cy="3429000"/>
          </a:xfrm>
          <a:ln/>
        </p:spPr>
      </p:sp>
      <p:sp>
        <p:nvSpPr>
          <p:cNvPr id="5124" name="Rectangle 3">
            <a:extLst>
              <a:ext uri="{FF2B5EF4-FFF2-40B4-BE49-F238E27FC236}">
                <a16:creationId xmlns:a16="http://schemas.microsoft.com/office/drawing/2014/main" id="{542E27D0-C897-4753-AC72-C689215B95D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EAF67CDF-9B23-4AE1-938F-FCD19F977883}" type="slidenum">
              <a:rPr lang="en-US" altLang="en-US" smtClean="0"/>
              <a:pPr>
                <a:defRPr/>
              </a:pPr>
              <a:t>9</a:t>
            </a:fld>
            <a:endParaRPr lang="en-US" altLang="en-US"/>
          </a:p>
        </p:txBody>
      </p:sp>
    </p:spTree>
    <p:extLst>
      <p:ext uri="{BB962C8B-B14F-4D97-AF65-F5344CB8AC3E}">
        <p14:creationId xmlns:p14="http://schemas.microsoft.com/office/powerpoint/2010/main" val="14735652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2BF88D79-B5A4-4EEA-9CE8-BDFA312D8A01}"/>
              </a:ext>
            </a:extLst>
          </p:cNvPr>
          <p:cNvSpPr>
            <a:spLocks noChangeArrowheads="1"/>
          </p:cNvSpPr>
          <p:nvPr/>
        </p:nvSpPr>
        <p:spPr bwMode="auto">
          <a:xfrm>
            <a:off x="812800" y="1219200"/>
            <a:ext cx="105664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E5BF8044-8B91-4A1A-BAAD-80D8E21F2E6F}"/>
              </a:ext>
            </a:extLst>
          </p:cNvPr>
          <p:cNvSpPr>
            <a:spLocks noChangeShapeType="1"/>
          </p:cNvSpPr>
          <p:nvPr/>
        </p:nvSpPr>
        <p:spPr bwMode="auto">
          <a:xfrm>
            <a:off x="2641601" y="3962400"/>
            <a:ext cx="8682567"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9986" name="Rectangle 2"/>
          <p:cNvSpPr>
            <a:spLocks noGrp="1" noChangeArrowheads="1"/>
          </p:cNvSpPr>
          <p:nvPr>
            <p:ph type="ctrTitle"/>
          </p:nvPr>
        </p:nvSpPr>
        <p:spPr>
          <a:xfrm>
            <a:off x="1219201" y="1524000"/>
            <a:ext cx="10164233" cy="1752600"/>
          </a:xfrm>
        </p:spPr>
        <p:txBody>
          <a:bodyPr/>
          <a:lstStyle>
            <a:lvl1pPr>
              <a:defRPr sz="5000"/>
            </a:lvl1pPr>
          </a:lstStyle>
          <a:p>
            <a:pPr lvl="0"/>
            <a:r>
              <a:rPr lang="en-US" altLang="en-US" noProof="0"/>
              <a:t>Click to edit Master title style</a:t>
            </a:r>
          </a:p>
        </p:txBody>
      </p:sp>
      <p:sp>
        <p:nvSpPr>
          <p:cNvPr id="169987" name="Rectangle 3"/>
          <p:cNvSpPr>
            <a:spLocks noGrp="1" noChangeArrowheads="1"/>
          </p:cNvSpPr>
          <p:nvPr>
            <p:ph type="subTitle" idx="1"/>
          </p:nvPr>
        </p:nvSpPr>
        <p:spPr>
          <a:xfrm>
            <a:off x="2641600" y="3962400"/>
            <a:ext cx="8737600" cy="1752600"/>
          </a:xfrm>
        </p:spPr>
        <p:txBody>
          <a:bodyPr/>
          <a:lstStyle>
            <a:lvl1pPr marL="0" indent="0">
              <a:buFont typeface="Wingdings" pitchFamily="2" charset="2"/>
              <a:buNone/>
              <a:defRPr sz="2800"/>
            </a:lvl1pPr>
          </a:lstStyle>
          <a:p>
            <a:pPr lvl="0"/>
            <a:r>
              <a:rPr lang="en-US" altLang="en-US" noProof="0"/>
              <a:t>Click to edit Master subtitle style</a:t>
            </a:r>
          </a:p>
        </p:txBody>
      </p:sp>
      <p:sp>
        <p:nvSpPr>
          <p:cNvPr id="6" name="Rectangle 4">
            <a:extLst>
              <a:ext uri="{FF2B5EF4-FFF2-40B4-BE49-F238E27FC236}">
                <a16:creationId xmlns:a16="http://schemas.microsoft.com/office/drawing/2014/main" id="{12C0F407-2348-4CFE-A3B6-8327A2DB9D56}"/>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2E9F738A-2F3F-4F34-B9BA-555510C05932}"/>
              </a:ext>
            </a:extLst>
          </p:cNvPr>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C219CAC5-97AE-4C63-A564-DB5B81083120}"/>
              </a:ext>
            </a:extLst>
          </p:cNvPr>
          <p:cNvSpPr>
            <a:spLocks noGrp="1" noChangeArrowheads="1"/>
          </p:cNvSpPr>
          <p:nvPr>
            <p:ph type="sldNum" sz="quarter" idx="12"/>
          </p:nvPr>
        </p:nvSpPr>
        <p:spPr/>
        <p:txBody>
          <a:bodyPr/>
          <a:lstStyle>
            <a:lvl1pPr>
              <a:defRPr/>
            </a:lvl1pPr>
          </a:lstStyle>
          <a:p>
            <a:pPr>
              <a:defRPr/>
            </a:pPr>
            <a:fld id="{FB4EF229-C24B-457E-9184-6866A89FFD4C}" type="slidenum">
              <a:rPr lang="en-US" altLang="en-US"/>
              <a:pPr>
                <a:defRPr/>
              </a:pPr>
              <a:t>‹#›</a:t>
            </a:fld>
            <a:endParaRPr lang="en-US" altLang="en-US"/>
          </a:p>
        </p:txBody>
      </p:sp>
    </p:spTree>
    <p:extLst>
      <p:ext uri="{BB962C8B-B14F-4D97-AF65-F5344CB8AC3E}">
        <p14:creationId xmlns:p14="http://schemas.microsoft.com/office/powerpoint/2010/main" val="691727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D28A5AC-8544-4F4D-BDF3-9193012684A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E3025DDE-4789-4E9A-8B34-BD880C164DA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C54D1551-E1B1-4913-BE9C-DB5EE2FB18A8}"/>
              </a:ext>
            </a:extLst>
          </p:cNvPr>
          <p:cNvSpPr>
            <a:spLocks noGrp="1" noChangeArrowheads="1"/>
          </p:cNvSpPr>
          <p:nvPr>
            <p:ph type="sldNum" sz="quarter" idx="12"/>
          </p:nvPr>
        </p:nvSpPr>
        <p:spPr>
          <a:ln/>
        </p:spPr>
        <p:txBody>
          <a:bodyPr/>
          <a:lstStyle>
            <a:lvl1pPr>
              <a:defRPr/>
            </a:lvl1pPr>
          </a:lstStyle>
          <a:p>
            <a:pPr>
              <a:defRPr/>
            </a:pPr>
            <a:fld id="{4C3B3EEA-2D80-489A-B74A-065AC8B5E10E}" type="slidenum">
              <a:rPr lang="en-US" altLang="en-US"/>
              <a:pPr>
                <a:defRPr/>
              </a:pPr>
              <a:t>‹#›</a:t>
            </a:fld>
            <a:endParaRPr lang="en-US" altLang="en-US"/>
          </a:p>
        </p:txBody>
      </p:sp>
    </p:spTree>
    <p:extLst>
      <p:ext uri="{BB962C8B-B14F-4D97-AF65-F5344CB8AC3E}">
        <p14:creationId xmlns:p14="http://schemas.microsoft.com/office/powerpoint/2010/main" val="1787440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CE4058A-F119-4AD4-8925-B9B00C64C3C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364E743-649C-47EB-A2E3-72C922361AD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675E8B2C-92D1-4088-8C6C-F6A79FE8493A}"/>
              </a:ext>
            </a:extLst>
          </p:cNvPr>
          <p:cNvSpPr>
            <a:spLocks noGrp="1" noChangeArrowheads="1"/>
          </p:cNvSpPr>
          <p:nvPr>
            <p:ph type="sldNum" sz="quarter" idx="12"/>
          </p:nvPr>
        </p:nvSpPr>
        <p:spPr>
          <a:ln/>
        </p:spPr>
        <p:txBody>
          <a:bodyPr/>
          <a:lstStyle>
            <a:lvl1pPr>
              <a:defRPr/>
            </a:lvl1pPr>
          </a:lstStyle>
          <a:p>
            <a:pPr>
              <a:defRPr/>
            </a:pPr>
            <a:fld id="{01F70E1F-2320-42DD-89C0-EC6460AC44C1}" type="slidenum">
              <a:rPr lang="en-US" altLang="en-US"/>
              <a:pPr>
                <a:defRPr/>
              </a:pPr>
              <a:t>‹#›</a:t>
            </a:fld>
            <a:endParaRPr lang="en-US" altLang="en-US"/>
          </a:p>
        </p:txBody>
      </p:sp>
    </p:spTree>
    <p:extLst>
      <p:ext uri="{BB962C8B-B14F-4D97-AF65-F5344CB8AC3E}">
        <p14:creationId xmlns:p14="http://schemas.microsoft.com/office/powerpoint/2010/main" val="1366411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573DD4F-2552-4090-8C6D-9F8F62477DA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EE43A37-C1AA-48C9-ADE4-C674302CDA5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E66F2B4-8004-43D1-9E80-1FD3D1D50534}"/>
              </a:ext>
            </a:extLst>
          </p:cNvPr>
          <p:cNvSpPr>
            <a:spLocks noGrp="1" noChangeArrowheads="1"/>
          </p:cNvSpPr>
          <p:nvPr>
            <p:ph type="sldNum" sz="quarter" idx="12"/>
          </p:nvPr>
        </p:nvSpPr>
        <p:spPr>
          <a:ln/>
        </p:spPr>
        <p:txBody>
          <a:bodyPr/>
          <a:lstStyle>
            <a:lvl1pPr>
              <a:defRPr/>
            </a:lvl1pPr>
          </a:lstStyle>
          <a:p>
            <a:pPr>
              <a:defRPr/>
            </a:pPr>
            <a:fld id="{71FF0B87-D2B9-44A1-BDAD-481DE73BC570}" type="slidenum">
              <a:rPr lang="en-US" altLang="en-US"/>
              <a:pPr>
                <a:defRPr/>
              </a:pPr>
              <a:t>‹#›</a:t>
            </a:fld>
            <a:endParaRPr lang="en-US" altLang="en-US"/>
          </a:p>
        </p:txBody>
      </p:sp>
    </p:spTree>
    <p:extLst>
      <p:ext uri="{BB962C8B-B14F-4D97-AF65-F5344CB8AC3E}">
        <p14:creationId xmlns:p14="http://schemas.microsoft.com/office/powerpoint/2010/main" val="1322388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208217D8-50F4-4549-B08E-D0B297235B1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EB8C2A46-CDA5-409B-A935-395104314B4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12698319-BEFD-485B-883C-CDFD6425052C}"/>
              </a:ext>
            </a:extLst>
          </p:cNvPr>
          <p:cNvSpPr>
            <a:spLocks noGrp="1" noChangeArrowheads="1"/>
          </p:cNvSpPr>
          <p:nvPr>
            <p:ph type="sldNum" sz="quarter" idx="12"/>
          </p:nvPr>
        </p:nvSpPr>
        <p:spPr>
          <a:ln/>
        </p:spPr>
        <p:txBody>
          <a:bodyPr/>
          <a:lstStyle>
            <a:lvl1pPr>
              <a:defRPr/>
            </a:lvl1pPr>
          </a:lstStyle>
          <a:p>
            <a:pPr>
              <a:defRPr/>
            </a:pPr>
            <a:fld id="{3D9E1CA2-7A32-4ED3-914E-644F9D495894}" type="slidenum">
              <a:rPr lang="en-US" altLang="en-US"/>
              <a:pPr>
                <a:defRPr/>
              </a:pPr>
              <a:t>‹#›</a:t>
            </a:fld>
            <a:endParaRPr lang="en-US" altLang="en-US"/>
          </a:p>
        </p:txBody>
      </p:sp>
    </p:spTree>
    <p:extLst>
      <p:ext uri="{BB962C8B-B14F-4D97-AF65-F5344CB8AC3E}">
        <p14:creationId xmlns:p14="http://schemas.microsoft.com/office/powerpoint/2010/main" val="3396622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B9C22E6C-A3FE-4C8F-9463-DD2608F1A6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8DCE73D6-9C7D-46CB-8ABA-F4C6AE07B20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0FFF5F62-4F87-4FB1-B1A6-0D57F6440BE2}"/>
              </a:ext>
            </a:extLst>
          </p:cNvPr>
          <p:cNvSpPr>
            <a:spLocks noGrp="1" noChangeArrowheads="1"/>
          </p:cNvSpPr>
          <p:nvPr>
            <p:ph type="sldNum" sz="quarter" idx="12"/>
          </p:nvPr>
        </p:nvSpPr>
        <p:spPr>
          <a:ln/>
        </p:spPr>
        <p:txBody>
          <a:bodyPr/>
          <a:lstStyle>
            <a:lvl1pPr>
              <a:defRPr/>
            </a:lvl1pPr>
          </a:lstStyle>
          <a:p>
            <a:pPr>
              <a:defRPr/>
            </a:pPr>
            <a:fld id="{32BD823A-6107-42F2-9C81-1E29946986EF}" type="slidenum">
              <a:rPr lang="en-US" altLang="en-US"/>
              <a:pPr>
                <a:defRPr/>
              </a:pPr>
              <a:t>‹#›</a:t>
            </a:fld>
            <a:endParaRPr lang="en-US" altLang="en-US"/>
          </a:p>
        </p:txBody>
      </p:sp>
    </p:spTree>
    <p:extLst>
      <p:ext uri="{BB962C8B-B14F-4D97-AF65-F5344CB8AC3E}">
        <p14:creationId xmlns:p14="http://schemas.microsoft.com/office/powerpoint/2010/main" val="1870382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1AD66598-52FC-4AC5-A9B8-FD25D73CF1E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FFBEDFC5-01DA-4AD3-BF7C-FE211A5C0C9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D082022A-CF05-4A7E-AEB6-43663A058AF7}"/>
              </a:ext>
            </a:extLst>
          </p:cNvPr>
          <p:cNvSpPr>
            <a:spLocks noGrp="1" noChangeArrowheads="1"/>
          </p:cNvSpPr>
          <p:nvPr>
            <p:ph type="sldNum" sz="quarter" idx="12"/>
          </p:nvPr>
        </p:nvSpPr>
        <p:spPr>
          <a:ln/>
        </p:spPr>
        <p:txBody>
          <a:bodyPr/>
          <a:lstStyle>
            <a:lvl1pPr>
              <a:defRPr/>
            </a:lvl1pPr>
          </a:lstStyle>
          <a:p>
            <a:pPr>
              <a:defRPr/>
            </a:pPr>
            <a:fld id="{02D70155-FA46-4CA7-A1FF-07CBD2CDCAAC}" type="slidenum">
              <a:rPr lang="en-US" altLang="en-US"/>
              <a:pPr>
                <a:defRPr/>
              </a:pPr>
              <a:t>‹#›</a:t>
            </a:fld>
            <a:endParaRPr lang="en-US" altLang="en-US"/>
          </a:p>
        </p:txBody>
      </p:sp>
    </p:spTree>
    <p:extLst>
      <p:ext uri="{BB962C8B-B14F-4D97-AF65-F5344CB8AC3E}">
        <p14:creationId xmlns:p14="http://schemas.microsoft.com/office/powerpoint/2010/main" val="3567003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2EA575DA-BDF5-471B-9A78-47C5A081F38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0344832B-CA91-4EE1-804D-F06E31D9637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28C6D232-B179-40C0-8D7C-817BEB869A3C}"/>
              </a:ext>
            </a:extLst>
          </p:cNvPr>
          <p:cNvSpPr>
            <a:spLocks noGrp="1" noChangeArrowheads="1"/>
          </p:cNvSpPr>
          <p:nvPr>
            <p:ph type="sldNum" sz="quarter" idx="12"/>
          </p:nvPr>
        </p:nvSpPr>
        <p:spPr>
          <a:ln/>
        </p:spPr>
        <p:txBody>
          <a:bodyPr/>
          <a:lstStyle>
            <a:lvl1pPr>
              <a:defRPr/>
            </a:lvl1pPr>
          </a:lstStyle>
          <a:p>
            <a:pPr>
              <a:defRPr/>
            </a:pPr>
            <a:fld id="{E95F4487-F62C-4773-8C6A-B45D6E39052D}" type="slidenum">
              <a:rPr lang="en-US" altLang="en-US"/>
              <a:pPr>
                <a:defRPr/>
              </a:pPr>
              <a:t>‹#›</a:t>
            </a:fld>
            <a:endParaRPr lang="en-US" altLang="en-US"/>
          </a:p>
        </p:txBody>
      </p:sp>
    </p:spTree>
    <p:extLst>
      <p:ext uri="{BB962C8B-B14F-4D97-AF65-F5344CB8AC3E}">
        <p14:creationId xmlns:p14="http://schemas.microsoft.com/office/powerpoint/2010/main" val="1560236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377DC74-209F-4865-8B5C-F81AF72C330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5C32A3F7-E92A-49EE-B498-656C0D342F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703EB060-967B-4D52-A9CB-5AB53C0159A9}"/>
              </a:ext>
            </a:extLst>
          </p:cNvPr>
          <p:cNvSpPr>
            <a:spLocks noGrp="1" noChangeArrowheads="1"/>
          </p:cNvSpPr>
          <p:nvPr>
            <p:ph type="sldNum" sz="quarter" idx="12"/>
          </p:nvPr>
        </p:nvSpPr>
        <p:spPr>
          <a:ln/>
        </p:spPr>
        <p:txBody>
          <a:bodyPr/>
          <a:lstStyle>
            <a:lvl1pPr>
              <a:defRPr/>
            </a:lvl1pPr>
          </a:lstStyle>
          <a:p>
            <a:pPr>
              <a:defRPr/>
            </a:pPr>
            <a:fld id="{894B2193-AA8A-49F0-B4C8-E86E9E776E4A}" type="slidenum">
              <a:rPr lang="en-US" altLang="en-US"/>
              <a:pPr>
                <a:defRPr/>
              </a:pPr>
              <a:t>‹#›</a:t>
            </a:fld>
            <a:endParaRPr lang="en-US" altLang="en-US"/>
          </a:p>
        </p:txBody>
      </p:sp>
    </p:spTree>
    <p:extLst>
      <p:ext uri="{BB962C8B-B14F-4D97-AF65-F5344CB8AC3E}">
        <p14:creationId xmlns:p14="http://schemas.microsoft.com/office/powerpoint/2010/main" val="2513088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EB6E5A0-EEF2-4D33-BAA3-E9BACBB3BBD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24FD760-0DFD-4430-938D-688A3128C13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13D3FA4B-D32F-446A-B085-8501E0BC4E12}"/>
              </a:ext>
            </a:extLst>
          </p:cNvPr>
          <p:cNvSpPr>
            <a:spLocks noGrp="1" noChangeArrowheads="1"/>
          </p:cNvSpPr>
          <p:nvPr>
            <p:ph type="sldNum" sz="quarter" idx="12"/>
          </p:nvPr>
        </p:nvSpPr>
        <p:spPr>
          <a:ln/>
        </p:spPr>
        <p:txBody>
          <a:bodyPr/>
          <a:lstStyle>
            <a:lvl1pPr>
              <a:defRPr/>
            </a:lvl1pPr>
          </a:lstStyle>
          <a:p>
            <a:pPr>
              <a:defRPr/>
            </a:pPr>
            <a:fld id="{82932CEE-057B-4484-BACD-C717E9352080}" type="slidenum">
              <a:rPr lang="en-US" altLang="en-US"/>
              <a:pPr>
                <a:defRPr/>
              </a:pPr>
              <a:t>‹#›</a:t>
            </a:fld>
            <a:endParaRPr lang="en-US" altLang="en-US"/>
          </a:p>
        </p:txBody>
      </p:sp>
    </p:spTree>
    <p:extLst>
      <p:ext uri="{BB962C8B-B14F-4D97-AF65-F5344CB8AC3E}">
        <p14:creationId xmlns:p14="http://schemas.microsoft.com/office/powerpoint/2010/main" val="5291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FB9CF1F-B21D-4EC4-A28E-6343CE4DBA0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33780534-34B8-4E57-B7AE-AC90EF77333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14B32D3A-10E8-4601-9D8A-6587539E1CF5}"/>
              </a:ext>
            </a:extLst>
          </p:cNvPr>
          <p:cNvSpPr>
            <a:spLocks noGrp="1" noChangeArrowheads="1"/>
          </p:cNvSpPr>
          <p:nvPr>
            <p:ph type="sldNum" sz="quarter" idx="12"/>
          </p:nvPr>
        </p:nvSpPr>
        <p:spPr>
          <a:ln/>
        </p:spPr>
        <p:txBody>
          <a:bodyPr/>
          <a:lstStyle>
            <a:lvl1pPr>
              <a:defRPr/>
            </a:lvl1pPr>
          </a:lstStyle>
          <a:p>
            <a:pPr>
              <a:defRPr/>
            </a:pPr>
            <a:fld id="{2EA515F9-ED21-4C79-9E18-E682895E2697}" type="slidenum">
              <a:rPr lang="en-US" altLang="en-US"/>
              <a:pPr>
                <a:defRPr/>
              </a:pPr>
              <a:t>‹#›</a:t>
            </a:fld>
            <a:endParaRPr lang="en-US" altLang="en-US"/>
          </a:p>
        </p:txBody>
      </p:sp>
    </p:spTree>
    <p:extLst>
      <p:ext uri="{BB962C8B-B14F-4D97-AF65-F5344CB8AC3E}">
        <p14:creationId xmlns:p14="http://schemas.microsoft.com/office/powerpoint/2010/main" val="2070162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435C878-6E3B-473F-B79D-CF8433B8A4A2}"/>
              </a:ext>
            </a:extLst>
          </p:cNvPr>
          <p:cNvSpPr>
            <a:spLocks noGrp="1" noChangeArrowheads="1"/>
          </p:cNvSpPr>
          <p:nvPr>
            <p:ph type="title"/>
          </p:nvPr>
        </p:nvSpPr>
        <p:spPr bwMode="auto">
          <a:xfrm>
            <a:off x="609600" y="277814"/>
            <a:ext cx="109728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54CBD3B9-4983-4DAD-AB60-521AD79CB99B}"/>
              </a:ext>
            </a:extLst>
          </p:cNvPr>
          <p:cNvSpPr>
            <a:spLocks noGrp="1" noChangeArrowheads="1"/>
          </p:cNvSpPr>
          <p:nvPr>
            <p:ph type="body" idx="1"/>
          </p:nvPr>
        </p:nvSpPr>
        <p:spPr bwMode="auto">
          <a:xfrm>
            <a:off x="609600" y="1600201"/>
            <a:ext cx="109728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68964" name="Rectangle 4">
            <a:extLst>
              <a:ext uri="{FF2B5EF4-FFF2-40B4-BE49-F238E27FC236}">
                <a16:creationId xmlns:a16="http://schemas.microsoft.com/office/drawing/2014/main" id="{CF80F338-1263-425F-98F2-61FDE33AF04A}"/>
              </a:ext>
            </a:extLst>
          </p:cNvPr>
          <p:cNvSpPr>
            <a:spLocks noGrp="1" noChangeArrowheads="1"/>
          </p:cNvSpPr>
          <p:nvPr>
            <p:ph type="dt" sz="half" idx="2"/>
          </p:nvPr>
        </p:nvSpPr>
        <p:spPr bwMode="auto">
          <a:xfrm>
            <a:off x="609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mj-lt"/>
                <a:ea typeface="+mn-ea"/>
              </a:defRPr>
            </a:lvl1pPr>
          </a:lstStyle>
          <a:p>
            <a:pPr>
              <a:defRPr/>
            </a:pPr>
            <a:endParaRPr lang="en-US" altLang="en-US"/>
          </a:p>
        </p:txBody>
      </p:sp>
      <p:sp>
        <p:nvSpPr>
          <p:cNvPr id="168965" name="Rectangle 5">
            <a:extLst>
              <a:ext uri="{FF2B5EF4-FFF2-40B4-BE49-F238E27FC236}">
                <a16:creationId xmlns:a16="http://schemas.microsoft.com/office/drawing/2014/main" id="{D91CC673-B7D1-479E-B96D-250179D97757}"/>
              </a:ext>
            </a:extLst>
          </p:cNvPr>
          <p:cNvSpPr>
            <a:spLocks noGrp="1" noChangeArrowheads="1"/>
          </p:cNvSpPr>
          <p:nvPr>
            <p:ph type="ftr" sz="quarter" idx="3"/>
          </p:nvPr>
        </p:nvSpPr>
        <p:spPr bwMode="auto">
          <a:xfrm>
            <a:off x="4165600" y="6248400"/>
            <a:ext cx="3860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200">
                <a:latin typeface="+mj-lt"/>
                <a:ea typeface="+mn-ea"/>
              </a:defRPr>
            </a:lvl1pPr>
          </a:lstStyle>
          <a:p>
            <a:pPr>
              <a:defRPr/>
            </a:pPr>
            <a:endParaRPr lang="en-US" altLang="en-US"/>
          </a:p>
        </p:txBody>
      </p:sp>
      <p:sp>
        <p:nvSpPr>
          <p:cNvPr id="168966" name="Rectangle 6">
            <a:extLst>
              <a:ext uri="{FF2B5EF4-FFF2-40B4-BE49-F238E27FC236}">
                <a16:creationId xmlns:a16="http://schemas.microsoft.com/office/drawing/2014/main" id="{3FDA6EC9-8F7F-4EF5-944D-B747ED73708D}"/>
              </a:ext>
            </a:extLst>
          </p:cNvPr>
          <p:cNvSpPr>
            <a:spLocks noGrp="1" noChangeArrowheads="1"/>
          </p:cNvSpPr>
          <p:nvPr>
            <p:ph type="sldNum" sz="quarter" idx="4"/>
          </p:nvPr>
        </p:nvSpPr>
        <p:spPr bwMode="auto">
          <a:xfrm>
            <a:off x="8737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3A0FE06D-A4F6-435A-B9E7-0184843A84FF}" type="slidenum">
              <a:rPr lang="en-US" altLang="en-US"/>
              <a:pPr>
                <a:defRPr/>
              </a:pPr>
              <a:t>‹#›</a:t>
            </a:fld>
            <a:endParaRPr lang="en-US" altLang="en-US"/>
          </a:p>
        </p:txBody>
      </p:sp>
      <p:sp>
        <p:nvSpPr>
          <p:cNvPr id="1031" name="Freeform 7">
            <a:extLst>
              <a:ext uri="{FF2B5EF4-FFF2-40B4-BE49-F238E27FC236}">
                <a16:creationId xmlns:a16="http://schemas.microsoft.com/office/drawing/2014/main" id="{9C2CBDAE-C4E2-4295-9AF8-0FE25859AE98}"/>
              </a:ext>
            </a:extLst>
          </p:cNvPr>
          <p:cNvSpPr>
            <a:spLocks noChangeArrowheads="1"/>
          </p:cNvSpPr>
          <p:nvPr/>
        </p:nvSpPr>
        <p:spPr bwMode="auto">
          <a:xfrm>
            <a:off x="508000" y="228600"/>
            <a:ext cx="109728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456" r:id="rId1"/>
    <p:sldLayoutId id="2147484446" r:id="rId2"/>
    <p:sldLayoutId id="2147484447" r:id="rId3"/>
    <p:sldLayoutId id="2147484448" r:id="rId4"/>
    <p:sldLayoutId id="2147484449" r:id="rId5"/>
    <p:sldLayoutId id="2147484450" r:id="rId6"/>
    <p:sldLayoutId id="2147484451" r:id="rId7"/>
    <p:sldLayoutId id="2147484452" r:id="rId8"/>
    <p:sldLayoutId id="2147484453" r:id="rId9"/>
    <p:sldLayoutId id="2147484454" r:id="rId10"/>
    <p:sldLayoutId id="2147484455" r:id="rId11"/>
  </p:sldLayoutIdLst>
  <p:txStyles>
    <p:titleStyle>
      <a:lvl1pPr algn="l" rtl="0" eaLnBrk="0" fontAlgn="base" hangingPunct="0">
        <a:spcBef>
          <a:spcPct val="0"/>
        </a:spcBef>
        <a:spcAft>
          <a:spcPct val="0"/>
        </a:spcAft>
        <a:defRPr sz="4200">
          <a:solidFill>
            <a:schemeClr val="tx1"/>
          </a:solidFill>
          <a:latin typeface="+mj-lt"/>
          <a:ea typeface="ＭＳ Ｐゴシック" charset="0"/>
          <a:cs typeface="+mj-cs"/>
        </a:defRPr>
      </a:lvl1pPr>
      <a:lvl2pPr algn="l" rtl="0" eaLnBrk="0" fontAlgn="base" hangingPunct="0">
        <a:spcBef>
          <a:spcPct val="0"/>
        </a:spcBef>
        <a:spcAft>
          <a:spcPct val="0"/>
        </a:spcAft>
        <a:defRPr sz="4200">
          <a:solidFill>
            <a:schemeClr val="tx1"/>
          </a:solidFill>
          <a:latin typeface="Garamond" pitchFamily="18" charset="0"/>
          <a:ea typeface="ＭＳ Ｐゴシック" charset="0"/>
        </a:defRPr>
      </a:lvl2pPr>
      <a:lvl3pPr algn="l" rtl="0" eaLnBrk="0" fontAlgn="base" hangingPunct="0">
        <a:spcBef>
          <a:spcPct val="0"/>
        </a:spcBef>
        <a:spcAft>
          <a:spcPct val="0"/>
        </a:spcAft>
        <a:defRPr sz="4200">
          <a:solidFill>
            <a:schemeClr val="tx1"/>
          </a:solidFill>
          <a:latin typeface="Garamond" pitchFamily="18" charset="0"/>
          <a:ea typeface="ＭＳ Ｐゴシック" charset="0"/>
        </a:defRPr>
      </a:lvl3pPr>
      <a:lvl4pPr algn="l" rtl="0" eaLnBrk="0" fontAlgn="base" hangingPunct="0">
        <a:spcBef>
          <a:spcPct val="0"/>
        </a:spcBef>
        <a:spcAft>
          <a:spcPct val="0"/>
        </a:spcAft>
        <a:defRPr sz="4200">
          <a:solidFill>
            <a:schemeClr val="tx1"/>
          </a:solidFill>
          <a:latin typeface="Garamond" pitchFamily="18" charset="0"/>
          <a:ea typeface="ＭＳ Ｐゴシック" charset="0"/>
        </a:defRPr>
      </a:lvl4pPr>
      <a:lvl5pPr algn="l" rtl="0" eaLnBrk="0" fontAlgn="base" hangingPunct="0">
        <a:spcBef>
          <a:spcPct val="0"/>
        </a:spcBef>
        <a:spcAft>
          <a:spcPct val="0"/>
        </a:spcAft>
        <a:defRPr sz="4200">
          <a:solidFill>
            <a:schemeClr val="tx1"/>
          </a:solidFill>
          <a:latin typeface="Garamond" pitchFamily="18" charset="0"/>
          <a:ea typeface="ＭＳ Ｐゴシック"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tx1"/>
        </a:buClr>
        <a:buSzPct val="40000"/>
        <a:buFont typeface="Wingdings" panose="05000000000000000000" pitchFamily="2" charset="2"/>
        <a:buChar char="n"/>
        <a:defRPr sz="3000">
          <a:solidFill>
            <a:schemeClr val="tx1"/>
          </a:solidFill>
          <a:latin typeface="+mn-lt"/>
          <a:ea typeface="ＭＳ Ｐゴシック" charset="0"/>
          <a:cs typeface="+mn-cs"/>
        </a:defRPr>
      </a:lvl1pPr>
      <a:lvl2pPr marL="669925" indent="-325438" algn="l" rtl="0" eaLnBrk="0" fontAlgn="base" hangingPunct="0">
        <a:spcBef>
          <a:spcPct val="20000"/>
        </a:spcBef>
        <a:spcAft>
          <a:spcPct val="0"/>
        </a:spcAft>
        <a:buClr>
          <a:schemeClr val="tx1"/>
        </a:buClr>
        <a:buSzPct val="40000"/>
        <a:buFont typeface="Wingdings" panose="05000000000000000000" pitchFamily="2" charset="2"/>
        <a:buChar char="q"/>
        <a:defRPr sz="2600">
          <a:solidFill>
            <a:schemeClr val="tx1"/>
          </a:solidFill>
          <a:latin typeface="+mn-lt"/>
          <a:ea typeface="ＭＳ Ｐゴシック" charset="0"/>
        </a:defRPr>
      </a:lvl2pPr>
      <a:lvl3pPr marL="1022350" indent="-350838" algn="l" rtl="0" eaLnBrk="0" fontAlgn="base" hangingPunct="0">
        <a:spcBef>
          <a:spcPct val="20000"/>
        </a:spcBef>
        <a:spcAft>
          <a:spcPct val="0"/>
        </a:spcAft>
        <a:buClr>
          <a:schemeClr val="tx1"/>
        </a:buClr>
        <a:buSzPct val="40000"/>
        <a:buFont typeface="Wingdings" panose="05000000000000000000" pitchFamily="2" charset="2"/>
        <a:buChar char="n"/>
        <a:defRPr sz="2200">
          <a:solidFill>
            <a:schemeClr val="tx1"/>
          </a:solidFill>
          <a:latin typeface="+mn-lt"/>
          <a:ea typeface="ＭＳ Ｐゴシック" charset="0"/>
        </a:defRPr>
      </a:lvl3pPr>
      <a:lvl4pPr marL="1339850" indent="-315913" algn="l" rtl="0" eaLnBrk="0" fontAlgn="base" hangingPunct="0">
        <a:spcBef>
          <a:spcPct val="20000"/>
        </a:spcBef>
        <a:spcAft>
          <a:spcPct val="0"/>
        </a:spcAft>
        <a:buClr>
          <a:schemeClr val="tx1"/>
        </a:buClr>
        <a:buSzPct val="40000"/>
        <a:buFont typeface="Wingdings" panose="05000000000000000000" pitchFamily="2" charset="2"/>
        <a:buChar char="q"/>
        <a:defRPr sz="2000">
          <a:solidFill>
            <a:schemeClr val="tx1"/>
          </a:solidFill>
          <a:latin typeface="+mn-lt"/>
          <a:ea typeface="ＭＳ Ｐゴシック" charset="0"/>
        </a:defRPr>
      </a:lvl4pPr>
      <a:lvl5pPr marL="1681163" indent="-339725" algn="l" rtl="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mn-lt"/>
          <a:ea typeface="ＭＳ Ｐゴシック" charset="0"/>
        </a:defRPr>
      </a:lvl5pPr>
      <a:lvl6pPr marL="21383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rn.com/author=119229"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customXml" Target="../ink/ink1.xml"/><Relationship Id="rId1" Type="http://schemas.openxmlformats.org/officeDocument/2006/relationships/slideLayout" Target="../slideLayouts/slideLayout2.xml"/><Relationship Id="rId6" Type="http://schemas.openxmlformats.org/officeDocument/2006/relationships/customXml" Target="../ink/ink3.xml"/><Relationship Id="rId5" Type="http://schemas.openxmlformats.org/officeDocument/2006/relationships/image" Target="../media/image3.png"/><Relationship Id="rId4" Type="http://schemas.openxmlformats.org/officeDocument/2006/relationships/customXml" Target="../ink/ink2.xml"/></Relationships>
</file>

<file path=ppt/slides/_rels/slide4.xml.rels><?xml version="1.0" encoding="UTF-8" standalone="yes"?>
<Relationships xmlns="http://schemas.openxmlformats.org/package/2006/relationships"><Relationship Id="rId7" Type="http://schemas.openxmlformats.org/officeDocument/2006/relationships/image" Target="../media/image12.png"/><Relationship Id="rId2" Type="http://schemas.openxmlformats.org/officeDocument/2006/relationships/customXml" Target="../ink/ink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ustomXml" Target="../ink/ink5.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customXml" Target="../ink/ink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customXml" Target="../ink/ink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9D4691D-AD7C-4F48-9AD6-BDA6668454B8}"/>
              </a:ext>
            </a:extLst>
          </p:cNvPr>
          <p:cNvSpPr>
            <a:spLocks noGrp="1" noChangeArrowheads="1"/>
          </p:cNvSpPr>
          <p:nvPr>
            <p:ph type="ctrTitle"/>
          </p:nvPr>
        </p:nvSpPr>
        <p:spPr/>
        <p:txBody>
          <a:bodyPr/>
          <a:lstStyle/>
          <a:p>
            <a:pPr eaLnBrk="1" hangingPunct="1"/>
            <a:r>
              <a:rPr lang="en-US" altLang="en-US" dirty="0">
                <a:ea typeface="ＭＳ Ｐゴシック" panose="020B0600070205080204" pitchFamily="34" charset="-128"/>
              </a:rPr>
              <a:t>Mirror Image Rule</a:t>
            </a:r>
          </a:p>
        </p:txBody>
      </p:sp>
      <p:sp>
        <p:nvSpPr>
          <p:cNvPr id="4099" name="Rectangle 3">
            <a:extLst>
              <a:ext uri="{FF2B5EF4-FFF2-40B4-BE49-F238E27FC236}">
                <a16:creationId xmlns:a16="http://schemas.microsoft.com/office/drawing/2014/main" id="{04A299DC-AD0A-45C3-B942-8672D741CC98}"/>
              </a:ext>
            </a:extLst>
          </p:cNvPr>
          <p:cNvSpPr>
            <a:spLocks noGrp="1" noChangeArrowheads="1"/>
          </p:cNvSpPr>
          <p:nvPr>
            <p:ph type="subTitle" idx="1"/>
          </p:nvPr>
        </p:nvSpPr>
        <p:spPr>
          <a:xfrm>
            <a:off x="3505200" y="3962400"/>
            <a:ext cx="6553200" cy="2286000"/>
          </a:xfrm>
        </p:spPr>
        <p:txBody>
          <a:bodyPr/>
          <a:lstStyle/>
          <a:p>
            <a:pPr eaLnBrk="1" hangingPunct="1"/>
            <a:r>
              <a:rPr lang="en-US" altLang="en-US" dirty="0">
                <a:ea typeface="ＭＳ Ｐゴシック" panose="020B0600070205080204" pitchFamily="34" charset="-128"/>
              </a:rPr>
              <a:t>Richard Warner</a:t>
            </a:r>
          </a:p>
          <a:p>
            <a:r>
              <a:rPr lang="en-US" altLang="en-US" dirty="0">
                <a:ea typeface="ＭＳ Ｐゴシック" panose="020B0600070205080204" pitchFamily="34" charset="-128"/>
                <a:hlinkClick r:id="rId3"/>
              </a:rPr>
              <a:t>​</a:t>
            </a:r>
            <a:endParaRPr lang="en-US" altLang="en-US" dirty="0">
              <a:ea typeface="ＭＳ Ｐゴシック" panose="020B0600070205080204" pitchFamily="34" charset="-128"/>
            </a:endParaRPr>
          </a:p>
          <a:p>
            <a:pPr eaLnBrk="1" hangingPunct="1"/>
            <a:endParaRPr lang="en-US" altLang="en-US" dirty="0">
              <a:ea typeface="ＭＳ Ｐゴシック" panose="020B0600070205080204"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496D0-CB78-4D81-AC11-E339596F2412}"/>
              </a:ext>
            </a:extLst>
          </p:cNvPr>
          <p:cNvSpPr>
            <a:spLocks noGrp="1"/>
          </p:cNvSpPr>
          <p:nvPr>
            <p:ph type="title"/>
          </p:nvPr>
        </p:nvSpPr>
        <p:spPr/>
        <p:txBody>
          <a:bodyPr/>
          <a:lstStyle/>
          <a:p>
            <a:r>
              <a:rPr lang="en-US" dirty="0"/>
              <a:t>The Court’s Explanation</a:t>
            </a:r>
          </a:p>
        </p:txBody>
      </p:sp>
      <p:sp>
        <p:nvSpPr>
          <p:cNvPr id="3" name="Content Placeholder 2">
            <a:extLst>
              <a:ext uri="{FF2B5EF4-FFF2-40B4-BE49-F238E27FC236}">
                <a16:creationId xmlns:a16="http://schemas.microsoft.com/office/drawing/2014/main" id="{5D2D7F4D-FA97-42BB-B398-25F60687A61A}"/>
              </a:ext>
            </a:extLst>
          </p:cNvPr>
          <p:cNvSpPr>
            <a:spLocks noGrp="1"/>
          </p:cNvSpPr>
          <p:nvPr>
            <p:ph idx="1"/>
          </p:nvPr>
        </p:nvSpPr>
        <p:spPr>
          <a:xfrm>
            <a:off x="609600" y="1163637"/>
            <a:ext cx="10972800" cy="5416549"/>
          </a:xfrm>
        </p:spPr>
        <p:txBody>
          <a:bodyPr/>
          <a:lstStyle/>
          <a:p>
            <a:r>
              <a:rPr lang="en-US" sz="2400" dirty="0"/>
              <a:t>“There is no doubt that the execution and delivery of the purchase and sale agreement by plaintiff, without more, would have operated as an acceptance. The terms of the accompanying letter, however, apparently conditioned the acceptance upon the inclusion of various items of </a:t>
            </a:r>
            <a:r>
              <a:rPr lang="en-US" sz="2400" dirty="0" err="1"/>
              <a:t>personalty</a:t>
            </a:r>
            <a:r>
              <a:rPr lang="en-US" sz="2400" dirty="0"/>
              <a:t>. In assessing the effect of the terms of that letter we must keep in mind certain generally accepted rules. To be effective, an acceptance must be definite and unequivocal. “An offeror is entitled to know in clear terms whether the offeree accepts his proposal. It is not enough that the words of a reply justify a probable inference of assent.” 1 Restatement </a:t>
            </a:r>
            <a:r>
              <a:rPr lang="en-US" sz="2400"/>
              <a:t>Contracts §58</a:t>
            </a:r>
            <a:r>
              <a:rPr lang="en-US" sz="2400" dirty="0"/>
              <a:t>, comment a (1932). The acceptance may not impose additional conditions on the offer, nor may it add limitations. "An acceptance which is equivocal or upon condition or with a limitation is a counteroffer and requires acceptance by the original offeror before a contractual relationship can exist." John Hancock Mut. Life Ins. Co. v. </a:t>
            </a:r>
            <a:r>
              <a:rPr lang="en-US" sz="2400" dirty="0" err="1"/>
              <a:t>Dietlin</a:t>
            </a:r>
            <a:r>
              <a:rPr lang="en-US" sz="2400" dirty="0"/>
              <a:t>, 97 R.I. 515, 518, 199 A.2d 311, 313 (1964).” </a:t>
            </a:r>
          </a:p>
        </p:txBody>
      </p:sp>
    </p:spTree>
    <p:extLst>
      <p:ext uri="{BB962C8B-B14F-4D97-AF65-F5344CB8AC3E}">
        <p14:creationId xmlns:p14="http://schemas.microsoft.com/office/powerpoint/2010/main" val="1458390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367E6-F8CC-4A54-AE4B-44B695CC15BE}"/>
              </a:ext>
            </a:extLst>
          </p:cNvPr>
          <p:cNvSpPr>
            <a:spLocks noGrp="1"/>
          </p:cNvSpPr>
          <p:nvPr>
            <p:ph type="title"/>
          </p:nvPr>
        </p:nvSpPr>
        <p:spPr/>
        <p:txBody>
          <a:bodyPr/>
          <a:lstStyle/>
          <a:p>
            <a:r>
              <a:rPr lang="en-US" dirty="0" err="1"/>
              <a:t>Sowle</a:t>
            </a:r>
            <a:r>
              <a:rPr lang="en-US" dirty="0"/>
              <a:t> and McCartney</a:t>
            </a:r>
          </a:p>
        </p:txBody>
      </p:sp>
      <p:sp>
        <p:nvSpPr>
          <p:cNvPr id="3" name="Content Placeholder 2">
            <a:extLst>
              <a:ext uri="{FF2B5EF4-FFF2-40B4-BE49-F238E27FC236}">
                <a16:creationId xmlns:a16="http://schemas.microsoft.com/office/drawing/2014/main" id="{B60BB86A-F56E-4B3B-B9E8-B97C4A88A06F}"/>
              </a:ext>
            </a:extLst>
          </p:cNvPr>
          <p:cNvSpPr>
            <a:spLocks noGrp="1"/>
          </p:cNvSpPr>
          <p:nvPr>
            <p:ph idx="1"/>
          </p:nvPr>
        </p:nvSpPr>
        <p:spPr>
          <a:xfrm>
            <a:off x="533400" y="1219200"/>
            <a:ext cx="10972800" cy="5181600"/>
          </a:xfrm>
        </p:spPr>
        <p:txBody>
          <a:bodyPr/>
          <a:lstStyle/>
          <a:p>
            <a:pPr marL="0" indent="0">
              <a:spcBef>
                <a:spcPts val="0"/>
              </a:spcBef>
              <a:spcAft>
                <a:spcPts val="0"/>
              </a:spcAft>
              <a:buNone/>
            </a:pP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Steve </a:t>
            </a:r>
            <a:r>
              <a:rPr lang="en-US" sz="1800" dirty="0" err="1">
                <a:effectLst/>
                <a:latin typeface="Verdana" panose="020B0604030504040204" pitchFamily="34" charset="0"/>
                <a:ea typeface="Times New Roman" panose="02020603050405020304" pitchFamily="18" charset="0"/>
                <a:cs typeface="Times New Roman" panose="02020603050405020304" pitchFamily="18" charset="0"/>
              </a:rPr>
              <a:t>Sowle</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owns and operates </a:t>
            </a:r>
            <a:r>
              <a:rPr lang="en-US" sz="1800" i="1" dirty="0">
                <a:effectLst/>
                <a:latin typeface="Verdana" panose="020B0604030504040204" pitchFamily="34" charset="0"/>
                <a:ea typeface="Times New Roman" panose="02020603050405020304" pitchFamily="18" charset="0"/>
                <a:cs typeface="Times New Roman" panose="02020603050405020304" pitchFamily="18" charset="0"/>
              </a:rPr>
              <a:t>Sole Saver, Your </a:t>
            </a:r>
            <a:r>
              <a:rPr lang="en-US" sz="1800" i="1" dirty="0" err="1">
                <a:effectLst/>
                <a:latin typeface="Verdana" panose="020B0604030504040204" pitchFamily="34" charset="0"/>
                <a:ea typeface="Times New Roman" panose="02020603050405020304" pitchFamily="18" charset="0"/>
                <a:cs typeface="Times New Roman" panose="02020603050405020304" pitchFamily="18" charset="0"/>
              </a:rPr>
              <a:t>Sowle</a:t>
            </a:r>
            <a:r>
              <a:rPr lang="en-US" sz="1800" i="1" dirty="0">
                <a:effectLst/>
                <a:latin typeface="Verdana" panose="020B0604030504040204" pitchFamily="34" charset="0"/>
                <a:ea typeface="Times New Roman" panose="02020603050405020304" pitchFamily="18" charset="0"/>
                <a:cs typeface="Times New Roman" panose="02020603050405020304" pitchFamily="18" charset="0"/>
              </a:rPr>
              <a:t> Stop for Shoe Repair</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Paul McCartney owns and operates </a:t>
            </a:r>
            <a:r>
              <a:rPr lang="en-US" sz="1800" i="1" dirty="0">
                <a:effectLst/>
                <a:latin typeface="Verdana" panose="020B0604030504040204" pitchFamily="34" charset="0"/>
                <a:ea typeface="Times New Roman" panose="02020603050405020304" pitchFamily="18" charset="0"/>
                <a:cs typeface="Times New Roman" panose="02020603050405020304" pitchFamily="18" charset="0"/>
              </a:rPr>
              <a:t>Rubber Sole</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a supplier of rubber soles to shoe repair shops.  </a:t>
            </a:r>
            <a:r>
              <a:rPr lang="en-US" sz="1800" dirty="0" err="1">
                <a:effectLst/>
                <a:latin typeface="Verdana" panose="020B0604030504040204" pitchFamily="34" charset="0"/>
                <a:ea typeface="Times New Roman" panose="02020603050405020304" pitchFamily="18" charset="0"/>
                <a:cs typeface="Times New Roman" panose="02020603050405020304" pitchFamily="18" charset="0"/>
              </a:rPr>
              <a:t>Sowle</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sends the following letter to McCartney: </a:t>
            </a:r>
            <a:r>
              <a:rPr lang="en-US" sz="1800" dirty="0">
                <a:latin typeface="Verdana" panose="020B0604030504040204" pitchFamily="34" charset="0"/>
                <a:ea typeface="Times New Roman" panose="02020603050405020304" pitchFamily="18" charset="0"/>
                <a:cs typeface="Times New Roman" panose="02020603050405020304" pitchFamily="18" charset="0"/>
              </a:rPr>
              <a:t>Please quote me your lowest price on 500 natural rubber soles for delivery on November 1. </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When McCartney receives the note, he calls </a:t>
            </a:r>
            <a:r>
              <a:rPr lang="en-US" sz="1800" dirty="0" err="1">
                <a:effectLst/>
                <a:latin typeface="Verdana" panose="020B0604030504040204" pitchFamily="34" charset="0"/>
                <a:ea typeface="Times New Roman" panose="02020603050405020304" pitchFamily="18" charset="0"/>
                <a:cs typeface="Times New Roman" panose="02020603050405020304" pitchFamily="18" charset="0"/>
              </a:rPr>
              <a:t>Sowle</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to discuss the price and quality.  During the conversation, </a:t>
            </a:r>
            <a:r>
              <a:rPr lang="en-US" sz="1800" dirty="0" err="1">
                <a:effectLst/>
                <a:latin typeface="Verdana" panose="020B0604030504040204" pitchFamily="34" charset="0"/>
                <a:ea typeface="Times New Roman" panose="02020603050405020304" pitchFamily="18" charset="0"/>
                <a:cs typeface="Times New Roman" panose="02020603050405020304" pitchFamily="18" charset="0"/>
              </a:rPr>
              <a:t>Sowle</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says, “If you can get me 500 red, white, blue shoe strings for $500, I would almost certainly say “yes” to that deal.”  “An unusual request,” says McCartney, “but, yes, I know where I can get a lot of those things; out on Highway 61 from Abraham and Son.  So sure, I will deliver the shoe strings along with the rubber soles.”  </a:t>
            </a:r>
            <a:r>
              <a:rPr lang="en-US" sz="1800" dirty="0" err="1">
                <a:effectLst/>
                <a:latin typeface="Verdana" panose="020B0604030504040204" pitchFamily="34" charset="0"/>
                <a:ea typeface="Times New Roman" panose="02020603050405020304" pitchFamily="18" charset="0"/>
                <a:cs typeface="Times New Roman" panose="02020603050405020304" pitchFamily="18" charset="0"/>
              </a:rPr>
              <a:t>Sowle</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replies, “Great.  It’s a deal on the shoe strings.  Send along your purchase agreement for the rubber soles.”  McCartney signs and sends a purchase agreement filled out by him for 500 rubber soles for $500.  On October 2, </a:t>
            </a:r>
            <a:r>
              <a:rPr lang="en-US" sz="1800" dirty="0" err="1">
                <a:effectLst/>
                <a:latin typeface="Verdana" panose="020B0604030504040204" pitchFamily="34" charset="0"/>
                <a:ea typeface="Times New Roman" panose="02020603050405020304" pitchFamily="18" charset="0"/>
                <a:cs typeface="Times New Roman" panose="02020603050405020304" pitchFamily="18" charset="0"/>
              </a:rPr>
              <a:t>Sowle</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signs and returns the purchase agreement and includes the following note: I accept your offer of 500 rubber soles at $1 a sole.  Delivery to be on November 1.  Nice to reach an agreement.  Great that we have a deal! </a:t>
            </a:r>
          </a:p>
          <a:p>
            <a:pPr marL="0" marR="0" indent="0">
              <a:spcBef>
                <a:spcPts val="0"/>
              </a:spcBef>
              <a:spcAft>
                <a:spcPts val="0"/>
              </a:spcAft>
              <a:buNone/>
            </a:pP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1800" b="1" dirty="0">
                <a:effectLst/>
                <a:latin typeface="Verdana" panose="020B0604030504040204" pitchFamily="34" charset="0"/>
                <a:ea typeface="Times New Roman" panose="02020603050405020304" pitchFamily="18" charset="0"/>
                <a:cs typeface="Times New Roman" panose="02020603050405020304" pitchFamily="18" charset="0"/>
              </a:rPr>
              <a:t>McCartney offered to sell </a:t>
            </a:r>
            <a:r>
              <a:rPr lang="en-US" sz="1800" b="1" dirty="0" err="1">
                <a:effectLst/>
                <a:latin typeface="Verdana" panose="020B0604030504040204" pitchFamily="34" charset="0"/>
                <a:ea typeface="Times New Roman" panose="02020603050405020304" pitchFamily="18" charset="0"/>
                <a:cs typeface="Times New Roman" panose="02020603050405020304" pitchFamily="18" charset="0"/>
              </a:rPr>
              <a:t>Sowle</a:t>
            </a:r>
            <a:r>
              <a:rPr lang="en-US" sz="1800" b="1" dirty="0">
                <a:effectLst/>
                <a:latin typeface="Verdana" panose="020B0604030504040204" pitchFamily="34" charset="0"/>
                <a:ea typeface="Times New Roman" panose="02020603050405020304" pitchFamily="18" charset="0"/>
                <a:cs typeface="Times New Roman" panose="02020603050405020304" pitchFamily="18" charset="0"/>
              </a:rPr>
              <a:t> the shoe strings.</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a:t>
            </a:r>
          </a:p>
          <a:p>
            <a:pPr marL="0" marR="0" indent="0">
              <a:spcBef>
                <a:spcPts val="0"/>
              </a:spcBef>
              <a:spcAft>
                <a:spcPts val="0"/>
              </a:spcAft>
              <a:buNone/>
            </a:pPr>
            <a:r>
              <a:rPr lang="en-US" sz="1800" dirty="0">
                <a:effectLst/>
                <a:latin typeface="Verdana" panose="020B0604030504040204" pitchFamily="34" charset="0"/>
                <a:ea typeface="Times New Roman" panose="02020603050405020304" pitchFamily="18" charset="0"/>
                <a:cs typeface="Verdana" panose="020B0604030504040204" pitchFamily="34" charset="0"/>
              </a:rPr>
              <a:t>(a) True</a:t>
            </a: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1800" dirty="0">
                <a:effectLst/>
                <a:latin typeface="Verdana" panose="020B0604030504040204" pitchFamily="34" charset="0"/>
                <a:ea typeface="Times New Roman" panose="02020603050405020304" pitchFamily="18" charset="0"/>
                <a:cs typeface="Verdana" panose="020B0604030504040204" pitchFamily="34" charset="0"/>
              </a:rPr>
              <a:t>(b) False</a:t>
            </a: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1651409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367E6-F8CC-4A54-AE4B-44B695CC15BE}"/>
              </a:ext>
            </a:extLst>
          </p:cNvPr>
          <p:cNvSpPr>
            <a:spLocks noGrp="1"/>
          </p:cNvSpPr>
          <p:nvPr>
            <p:ph type="title"/>
          </p:nvPr>
        </p:nvSpPr>
        <p:spPr/>
        <p:txBody>
          <a:bodyPr/>
          <a:lstStyle/>
          <a:p>
            <a:r>
              <a:rPr lang="en-US" dirty="0" err="1"/>
              <a:t>Sowle</a:t>
            </a:r>
            <a:r>
              <a:rPr lang="en-US" dirty="0"/>
              <a:t> and McCartney</a:t>
            </a:r>
          </a:p>
        </p:txBody>
      </p:sp>
      <p:sp>
        <p:nvSpPr>
          <p:cNvPr id="3" name="Content Placeholder 2">
            <a:extLst>
              <a:ext uri="{FF2B5EF4-FFF2-40B4-BE49-F238E27FC236}">
                <a16:creationId xmlns:a16="http://schemas.microsoft.com/office/drawing/2014/main" id="{B60BB86A-F56E-4B3B-B9E8-B97C4A88A06F}"/>
              </a:ext>
            </a:extLst>
          </p:cNvPr>
          <p:cNvSpPr>
            <a:spLocks noGrp="1"/>
          </p:cNvSpPr>
          <p:nvPr>
            <p:ph idx="1"/>
          </p:nvPr>
        </p:nvSpPr>
        <p:spPr>
          <a:xfrm>
            <a:off x="533400" y="1219200"/>
            <a:ext cx="10972800" cy="5181600"/>
          </a:xfrm>
        </p:spPr>
        <p:txBody>
          <a:bodyPr/>
          <a:lstStyle/>
          <a:p>
            <a:pPr marL="0" indent="0">
              <a:spcBef>
                <a:spcPts val="0"/>
              </a:spcBef>
              <a:spcAft>
                <a:spcPts val="0"/>
              </a:spcAft>
              <a:buNone/>
            </a:pP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Steve </a:t>
            </a:r>
            <a:r>
              <a:rPr lang="en-US" sz="1800" dirty="0" err="1">
                <a:effectLst/>
                <a:latin typeface="Verdana" panose="020B0604030504040204" pitchFamily="34" charset="0"/>
                <a:ea typeface="Times New Roman" panose="02020603050405020304" pitchFamily="18" charset="0"/>
                <a:cs typeface="Times New Roman" panose="02020603050405020304" pitchFamily="18" charset="0"/>
              </a:rPr>
              <a:t>Sowle</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owns and operates </a:t>
            </a:r>
            <a:r>
              <a:rPr lang="en-US" sz="1800" i="1" dirty="0">
                <a:effectLst/>
                <a:latin typeface="Verdana" panose="020B0604030504040204" pitchFamily="34" charset="0"/>
                <a:ea typeface="Times New Roman" panose="02020603050405020304" pitchFamily="18" charset="0"/>
                <a:cs typeface="Times New Roman" panose="02020603050405020304" pitchFamily="18" charset="0"/>
              </a:rPr>
              <a:t>Sole Saver, Your </a:t>
            </a:r>
            <a:r>
              <a:rPr lang="en-US" sz="1800" i="1" dirty="0" err="1">
                <a:effectLst/>
                <a:latin typeface="Verdana" panose="020B0604030504040204" pitchFamily="34" charset="0"/>
                <a:ea typeface="Times New Roman" panose="02020603050405020304" pitchFamily="18" charset="0"/>
                <a:cs typeface="Times New Roman" panose="02020603050405020304" pitchFamily="18" charset="0"/>
              </a:rPr>
              <a:t>Sowle</a:t>
            </a:r>
            <a:r>
              <a:rPr lang="en-US" sz="1800" i="1" dirty="0">
                <a:effectLst/>
                <a:latin typeface="Verdana" panose="020B0604030504040204" pitchFamily="34" charset="0"/>
                <a:ea typeface="Times New Roman" panose="02020603050405020304" pitchFamily="18" charset="0"/>
                <a:cs typeface="Times New Roman" panose="02020603050405020304" pitchFamily="18" charset="0"/>
              </a:rPr>
              <a:t> Stop for Shoe Repair</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Paul McCartney owns and operates </a:t>
            </a:r>
            <a:r>
              <a:rPr lang="en-US" sz="1800" i="1" dirty="0">
                <a:effectLst/>
                <a:latin typeface="Verdana" panose="020B0604030504040204" pitchFamily="34" charset="0"/>
                <a:ea typeface="Times New Roman" panose="02020603050405020304" pitchFamily="18" charset="0"/>
                <a:cs typeface="Times New Roman" panose="02020603050405020304" pitchFamily="18" charset="0"/>
              </a:rPr>
              <a:t>Rubber Sole</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a supplier of rubber soles to shoe repair shops.  </a:t>
            </a:r>
            <a:r>
              <a:rPr lang="en-US" sz="1800" dirty="0" err="1">
                <a:effectLst/>
                <a:latin typeface="Verdana" panose="020B0604030504040204" pitchFamily="34" charset="0"/>
                <a:ea typeface="Times New Roman" panose="02020603050405020304" pitchFamily="18" charset="0"/>
                <a:cs typeface="Times New Roman" panose="02020603050405020304" pitchFamily="18" charset="0"/>
              </a:rPr>
              <a:t>Sowle</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sends the following letter to McCartney: “</a:t>
            </a:r>
            <a:r>
              <a:rPr lang="en-US" sz="1800" dirty="0">
                <a:latin typeface="Verdana" panose="020B0604030504040204" pitchFamily="34" charset="0"/>
                <a:ea typeface="Times New Roman" panose="02020603050405020304" pitchFamily="18" charset="0"/>
                <a:cs typeface="Times New Roman" panose="02020603050405020304" pitchFamily="18" charset="0"/>
              </a:rPr>
              <a:t>Please quote me your lowest price on 500 natural rubber soles for delivery on November 1.” </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When McCartney receives the note, he calls </a:t>
            </a:r>
            <a:r>
              <a:rPr lang="en-US" sz="1800" dirty="0" err="1">
                <a:effectLst/>
                <a:latin typeface="Verdana" panose="020B0604030504040204" pitchFamily="34" charset="0"/>
                <a:ea typeface="Times New Roman" panose="02020603050405020304" pitchFamily="18" charset="0"/>
                <a:cs typeface="Times New Roman" panose="02020603050405020304" pitchFamily="18" charset="0"/>
              </a:rPr>
              <a:t>Sowle</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to discuss the price and quality.  During the conversation, </a:t>
            </a:r>
            <a:r>
              <a:rPr lang="en-US" sz="1800" dirty="0" err="1">
                <a:effectLst/>
                <a:latin typeface="Verdana" panose="020B0604030504040204" pitchFamily="34" charset="0"/>
                <a:ea typeface="Times New Roman" panose="02020603050405020304" pitchFamily="18" charset="0"/>
                <a:cs typeface="Times New Roman" panose="02020603050405020304" pitchFamily="18" charset="0"/>
              </a:rPr>
              <a:t>Sowle</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says, “If you can get me 500 red, white, blue shoe strings for $500, I would almost certainly say “yes” to that deal.”  “An unusual request,” says McCartney, “but, yes, I know where I can get a lot of those things; out on Highway 61 from Abraham and Son.  </a:t>
            </a:r>
            <a:r>
              <a:rPr lang="en-US" sz="1800" b="1" dirty="0">
                <a:effectLst/>
                <a:latin typeface="Verdana" panose="020B0604030504040204" pitchFamily="34" charset="0"/>
                <a:ea typeface="Times New Roman" panose="02020603050405020304" pitchFamily="18" charset="0"/>
                <a:cs typeface="Times New Roman" panose="02020603050405020304" pitchFamily="18" charset="0"/>
              </a:rPr>
              <a:t>So sure, I will deliver the shoe strings along with the rubber soles.”</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a:t>
            </a:r>
            <a:r>
              <a:rPr lang="en-US" sz="1800" dirty="0" err="1">
                <a:effectLst/>
                <a:latin typeface="Verdana" panose="020B0604030504040204" pitchFamily="34" charset="0"/>
                <a:ea typeface="Times New Roman" panose="02020603050405020304" pitchFamily="18" charset="0"/>
                <a:cs typeface="Times New Roman" panose="02020603050405020304" pitchFamily="18" charset="0"/>
              </a:rPr>
              <a:t>Sowle</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replies</a:t>
            </a:r>
            <a:r>
              <a:rPr lang="en-US" sz="1800" b="1" dirty="0">
                <a:effectLst/>
                <a:latin typeface="Verdana" panose="020B0604030504040204" pitchFamily="34" charset="0"/>
                <a:ea typeface="Times New Roman" panose="02020603050405020304" pitchFamily="18" charset="0"/>
                <a:cs typeface="Times New Roman" panose="02020603050405020304" pitchFamily="18" charset="0"/>
              </a:rPr>
              <a:t>, “Great.  It’s a deal on the shoe strings.  </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Send along your purchase agreement for the rubber soles</a:t>
            </a:r>
            <a:r>
              <a:rPr lang="en-US" sz="1800" b="1" dirty="0">
                <a:effectLst/>
                <a:latin typeface="Verdana" panose="020B0604030504040204" pitchFamily="34" charset="0"/>
                <a:ea typeface="Times New Roman" panose="02020603050405020304" pitchFamily="18" charset="0"/>
                <a:cs typeface="Times New Roman" panose="02020603050405020304" pitchFamily="18" charset="0"/>
              </a:rPr>
              <a:t>.”  McCartney signs and sends a purchase agreement filled out by him for 500 rubber soles for $500. No delivery date.  </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On October 2, </a:t>
            </a:r>
            <a:r>
              <a:rPr lang="en-US" sz="1800" i="1" dirty="0" err="1">
                <a:effectLst/>
                <a:latin typeface="Verdana" panose="020B0604030504040204" pitchFamily="34" charset="0"/>
                <a:ea typeface="Times New Roman" panose="02020603050405020304" pitchFamily="18" charset="0"/>
                <a:cs typeface="Times New Roman" panose="02020603050405020304" pitchFamily="18" charset="0"/>
              </a:rPr>
              <a:t>Sowle</a:t>
            </a:r>
            <a:r>
              <a:rPr lang="en-US" sz="1800" i="1" dirty="0">
                <a:effectLst/>
                <a:latin typeface="Verdana" panose="020B0604030504040204" pitchFamily="34" charset="0"/>
                <a:ea typeface="Times New Roman" panose="02020603050405020304" pitchFamily="18" charset="0"/>
                <a:cs typeface="Times New Roman" panose="02020603050405020304" pitchFamily="18" charset="0"/>
              </a:rPr>
              <a:t> signs and returns the purchase agreement and includes the following note: I accept your offer of 500 rubber soles at $1 a sole.  Delivery to be on November 1.  Nice to reach an agreement.  Great that we have a deal! </a:t>
            </a:r>
          </a:p>
          <a:p>
            <a:pPr marL="0" marR="0" indent="0">
              <a:spcBef>
                <a:spcPts val="0"/>
              </a:spcBef>
              <a:spcAft>
                <a:spcPts val="0"/>
              </a:spcAft>
              <a:buNone/>
            </a:pPr>
            <a:endParaRPr lang="en-US" sz="1800" dirty="0">
              <a:latin typeface="Verdana" panose="020B060403050404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1800" b="1" dirty="0">
                <a:effectLst/>
                <a:latin typeface="Verdana" panose="020B0604030504040204" pitchFamily="34" charset="0"/>
                <a:ea typeface="Times New Roman" panose="02020603050405020304" pitchFamily="18" charset="0"/>
                <a:cs typeface="Times New Roman" panose="02020603050405020304" pitchFamily="18" charset="0"/>
              </a:rPr>
              <a:t>Under the mirror image rule, </a:t>
            </a:r>
            <a:r>
              <a:rPr lang="en-US" sz="1800" b="1" dirty="0" err="1">
                <a:effectLst/>
                <a:latin typeface="Verdana" panose="020B0604030504040204" pitchFamily="34" charset="0"/>
                <a:ea typeface="Times New Roman" panose="02020603050405020304" pitchFamily="18" charset="0"/>
                <a:cs typeface="Times New Roman" panose="02020603050405020304" pitchFamily="18" charset="0"/>
              </a:rPr>
              <a:t>Sowle</a:t>
            </a:r>
            <a:r>
              <a:rPr lang="en-US" sz="1800" b="1" dirty="0">
                <a:effectLst/>
                <a:latin typeface="Verdana" panose="020B0604030504040204" pitchFamily="34" charset="0"/>
                <a:ea typeface="Times New Roman" panose="02020603050405020304" pitchFamily="18" charset="0"/>
                <a:cs typeface="Times New Roman" panose="02020603050405020304" pitchFamily="18" charset="0"/>
              </a:rPr>
              <a:t> failed to accept McCartney’s offer concerning the rubber soles.</a:t>
            </a:r>
          </a:p>
          <a:p>
            <a:pPr marL="0" marR="0" indent="0">
              <a:spcBef>
                <a:spcPts val="0"/>
              </a:spcBef>
              <a:spcAft>
                <a:spcPts val="0"/>
              </a:spcAft>
              <a:buNone/>
            </a:pPr>
            <a:r>
              <a:rPr lang="en-US" sz="1800" dirty="0">
                <a:effectLst/>
                <a:latin typeface="Verdana" panose="020B0604030504040204" pitchFamily="34" charset="0"/>
                <a:ea typeface="Times New Roman" panose="02020603050405020304" pitchFamily="18" charset="0"/>
                <a:cs typeface="Verdana" panose="020B0604030504040204" pitchFamily="34" charset="0"/>
              </a:rPr>
              <a:t>(a) True</a:t>
            </a: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1800" dirty="0">
                <a:effectLst/>
                <a:latin typeface="Verdana" panose="020B0604030504040204" pitchFamily="34" charset="0"/>
                <a:ea typeface="Times New Roman" panose="02020603050405020304" pitchFamily="18" charset="0"/>
                <a:cs typeface="Verdana" panose="020B0604030504040204" pitchFamily="34" charset="0"/>
              </a:rPr>
              <a:t>(b) False</a:t>
            </a: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459384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3588233-137B-4A0F-B6CA-8337B8C9DD23}"/>
              </a:ext>
            </a:extLst>
          </p:cNvPr>
          <p:cNvPicPr>
            <a:picLocks noChangeAspect="1"/>
          </p:cNvPicPr>
          <p:nvPr/>
        </p:nvPicPr>
        <p:blipFill>
          <a:blip r:embed="rId2"/>
          <a:stretch>
            <a:fillRect/>
          </a:stretch>
        </p:blipFill>
        <p:spPr>
          <a:xfrm>
            <a:off x="304800" y="-16042"/>
            <a:ext cx="11811000" cy="6874042"/>
          </a:xfrm>
          <a:prstGeom prst="rect">
            <a:avLst/>
          </a:prstGeom>
        </p:spPr>
      </p:pic>
    </p:spTree>
    <p:extLst>
      <p:ext uri="{BB962C8B-B14F-4D97-AF65-F5344CB8AC3E}">
        <p14:creationId xmlns:p14="http://schemas.microsoft.com/office/powerpoint/2010/main" val="1882456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35F86-215E-4FA7-A3C8-91F8BD1AE0A7}"/>
              </a:ext>
            </a:extLst>
          </p:cNvPr>
          <p:cNvSpPr>
            <a:spLocks noGrp="1"/>
          </p:cNvSpPr>
          <p:nvPr>
            <p:ph type="title"/>
          </p:nvPr>
        </p:nvSpPr>
        <p:spPr/>
        <p:txBody>
          <a:bodyPr/>
          <a:lstStyle/>
          <a:p>
            <a:r>
              <a:rPr lang="en-US" dirty="0"/>
              <a:t>Mirror Image Rule</a:t>
            </a:r>
          </a:p>
        </p:txBody>
      </p:sp>
      <p:sp>
        <p:nvSpPr>
          <p:cNvPr id="3" name="Content Placeholder 2">
            <a:extLst>
              <a:ext uri="{FF2B5EF4-FFF2-40B4-BE49-F238E27FC236}">
                <a16:creationId xmlns:a16="http://schemas.microsoft.com/office/drawing/2014/main" id="{D452C9E1-F71B-4D06-AF0B-9F49DE5697DE}"/>
              </a:ext>
            </a:extLst>
          </p:cNvPr>
          <p:cNvSpPr>
            <a:spLocks noGrp="1"/>
          </p:cNvSpPr>
          <p:nvPr>
            <p:ph idx="1"/>
          </p:nvPr>
        </p:nvSpPr>
        <p:spPr/>
        <p:txBody>
          <a:bodyPr/>
          <a:lstStyle/>
          <a:p>
            <a:r>
              <a:rPr lang="en-US" dirty="0"/>
              <a:t>Two formulations:</a:t>
            </a:r>
          </a:p>
          <a:p>
            <a:pPr lvl="1"/>
            <a:r>
              <a:rPr lang="en-US" sz="3200" b="1" dirty="0"/>
              <a:t>An acceptance is not effective if it contains terms that differ from the offer. </a:t>
            </a:r>
            <a:endParaRPr lang="en-US" sz="2800" b="1" dirty="0"/>
          </a:p>
          <a:p>
            <a:pPr lvl="1"/>
            <a:r>
              <a:rPr lang="en-US" sz="3200" b="1" dirty="0"/>
              <a:t>An expression of acceptance</a:t>
            </a:r>
            <a:r>
              <a:rPr lang="en-US" sz="3200" dirty="0"/>
              <a:t> is effective only if it does not contain terms that differ from the offer</a:t>
            </a:r>
          </a:p>
          <a:p>
            <a:r>
              <a:rPr lang="en-US" dirty="0"/>
              <a:t> Example: Alice, “I offer to sell you my pen for $10.” Bob, “I accept—a refill included.” </a:t>
            </a:r>
          </a:p>
          <a:p>
            <a:pPr lvl="1"/>
            <a:r>
              <a:rPr lang="en-US" dirty="0"/>
              <a:t>Alice: “I offer to write your essay for $10.” Bob: “I accept—you guarantee and A.” </a:t>
            </a:r>
          </a:p>
          <a:p>
            <a:pPr lvl="1"/>
            <a:r>
              <a:rPr lang="en-US" dirty="0"/>
              <a:t>Bob’s acceptance (= his attempt to accept) is not effective (= not effective as an acceptance).  </a:t>
            </a:r>
          </a:p>
        </p:txBody>
      </p:sp>
      <p:sp>
        <p:nvSpPr>
          <p:cNvPr id="8" name="TextBox 7">
            <a:extLst>
              <a:ext uri="{FF2B5EF4-FFF2-40B4-BE49-F238E27FC236}">
                <a16:creationId xmlns:a16="http://schemas.microsoft.com/office/drawing/2014/main" id="{FCF6AE14-F628-4E2E-894B-3767A9711D3C}"/>
              </a:ext>
            </a:extLst>
          </p:cNvPr>
          <p:cNvSpPr txBox="1"/>
          <p:nvPr/>
        </p:nvSpPr>
        <p:spPr>
          <a:xfrm>
            <a:off x="6096000" y="533400"/>
            <a:ext cx="3352800" cy="1477328"/>
          </a:xfrm>
          <a:prstGeom prst="rect">
            <a:avLst/>
          </a:prstGeom>
          <a:noFill/>
        </p:spPr>
        <p:txBody>
          <a:bodyPr wrap="square" rtlCol="0">
            <a:spAutoFit/>
          </a:bodyPr>
          <a:lstStyle/>
          <a:p>
            <a:r>
              <a:rPr lang="en-US" dirty="0"/>
              <a:t>Communication that attempts to accept</a:t>
            </a:r>
          </a:p>
          <a:p>
            <a:endParaRPr lang="en-US" dirty="0"/>
          </a:p>
          <a:p>
            <a:r>
              <a:rPr lang="en-US" dirty="0"/>
              <a:t>Communication that succeeds in accepting</a:t>
            </a:r>
          </a:p>
        </p:txBody>
      </p:sp>
      <p:grpSp>
        <p:nvGrpSpPr>
          <p:cNvPr id="7" name="Group 6">
            <a:extLst>
              <a:ext uri="{FF2B5EF4-FFF2-40B4-BE49-F238E27FC236}">
                <a16:creationId xmlns:a16="http://schemas.microsoft.com/office/drawing/2014/main" id="{4B77D787-9E06-4272-AE21-BACC050176F5}"/>
              </a:ext>
            </a:extLst>
          </p:cNvPr>
          <p:cNvGrpSpPr/>
          <p:nvPr/>
        </p:nvGrpSpPr>
        <p:grpSpPr>
          <a:xfrm>
            <a:off x="3986192" y="936713"/>
            <a:ext cx="2193840" cy="1535400"/>
            <a:chOff x="3986192" y="936713"/>
            <a:chExt cx="2193840" cy="1535400"/>
          </a:xfrm>
        </p:grpSpPr>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02E33B9F-E47C-4DB0-BD98-769AAA51C2C9}"/>
                    </a:ext>
                  </a:extLst>
                </p14:cNvPr>
                <p14:cNvContentPartPr/>
                <p14:nvPr/>
              </p14:nvContentPartPr>
              <p14:xfrm>
                <a:off x="3986192" y="936713"/>
                <a:ext cx="2173680" cy="1531800"/>
              </p14:xfrm>
            </p:contentPart>
          </mc:Choice>
          <mc:Fallback xmlns="">
            <p:pic>
              <p:nvPicPr>
                <p:cNvPr id="4" name="Ink 3">
                  <a:extLst>
                    <a:ext uri="{FF2B5EF4-FFF2-40B4-BE49-F238E27FC236}">
                      <a16:creationId xmlns:a16="http://schemas.microsoft.com/office/drawing/2014/main" id="{02E33B9F-E47C-4DB0-BD98-769AAA51C2C9}"/>
                    </a:ext>
                  </a:extLst>
                </p:cNvPr>
                <p:cNvPicPr/>
                <p:nvPr/>
              </p:nvPicPr>
              <p:blipFill>
                <a:blip r:embed="rId3"/>
                <a:stretch>
                  <a:fillRect/>
                </a:stretch>
              </p:blipFill>
              <p:spPr>
                <a:xfrm>
                  <a:off x="3977192" y="928073"/>
                  <a:ext cx="2191320" cy="154944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5" name="Ink 4">
                  <a:extLst>
                    <a:ext uri="{FF2B5EF4-FFF2-40B4-BE49-F238E27FC236}">
                      <a16:creationId xmlns:a16="http://schemas.microsoft.com/office/drawing/2014/main" id="{362BC109-A0E1-4D0F-9B55-51548AD4BA2A}"/>
                    </a:ext>
                  </a:extLst>
                </p14:cNvPr>
                <p14:cNvContentPartPr/>
                <p14:nvPr/>
              </p14:nvContentPartPr>
              <p14:xfrm>
                <a:off x="4000952" y="1560953"/>
                <a:ext cx="2022480" cy="911160"/>
              </p14:xfrm>
            </p:contentPart>
          </mc:Choice>
          <mc:Fallback xmlns="">
            <p:pic>
              <p:nvPicPr>
                <p:cNvPr id="5" name="Ink 4">
                  <a:extLst>
                    <a:ext uri="{FF2B5EF4-FFF2-40B4-BE49-F238E27FC236}">
                      <a16:creationId xmlns:a16="http://schemas.microsoft.com/office/drawing/2014/main" id="{362BC109-A0E1-4D0F-9B55-51548AD4BA2A}"/>
                    </a:ext>
                  </a:extLst>
                </p:cNvPr>
                <p:cNvPicPr/>
                <p:nvPr/>
              </p:nvPicPr>
              <p:blipFill>
                <a:blip r:embed="rId5"/>
                <a:stretch>
                  <a:fillRect/>
                </a:stretch>
              </p:blipFill>
              <p:spPr>
                <a:xfrm>
                  <a:off x="3991952" y="1551953"/>
                  <a:ext cx="2040120" cy="9288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6" name="Ink 5">
                  <a:extLst>
                    <a:ext uri="{FF2B5EF4-FFF2-40B4-BE49-F238E27FC236}">
                      <a16:creationId xmlns:a16="http://schemas.microsoft.com/office/drawing/2014/main" id="{BC2A974A-4DA3-4DAE-9C2B-9DB6C5C0F75C}"/>
                    </a:ext>
                  </a:extLst>
                </p14:cNvPr>
                <p14:cNvContentPartPr/>
                <p14:nvPr/>
              </p14:nvContentPartPr>
              <p14:xfrm>
                <a:off x="5915432" y="1482113"/>
                <a:ext cx="264600" cy="426600"/>
              </p14:xfrm>
            </p:contentPart>
          </mc:Choice>
          <mc:Fallback xmlns="">
            <p:pic>
              <p:nvPicPr>
                <p:cNvPr id="6" name="Ink 5">
                  <a:extLst>
                    <a:ext uri="{FF2B5EF4-FFF2-40B4-BE49-F238E27FC236}">
                      <a16:creationId xmlns:a16="http://schemas.microsoft.com/office/drawing/2014/main" id="{BC2A974A-4DA3-4DAE-9C2B-9DB6C5C0F75C}"/>
                    </a:ext>
                  </a:extLst>
                </p:cNvPr>
                <p:cNvPicPr/>
                <p:nvPr/>
              </p:nvPicPr>
              <p:blipFill>
                <a:blip r:embed="rId7"/>
                <a:stretch>
                  <a:fillRect/>
                </a:stretch>
              </p:blipFill>
              <p:spPr>
                <a:xfrm>
                  <a:off x="5906432" y="1473473"/>
                  <a:ext cx="282240" cy="444240"/>
                </a:xfrm>
                <a:prstGeom prst="rect">
                  <a:avLst/>
                </a:prstGeom>
              </p:spPr>
            </p:pic>
          </mc:Fallback>
        </mc:AlternateContent>
      </p:grpSp>
    </p:spTree>
    <p:extLst>
      <p:ext uri="{BB962C8B-B14F-4D97-AF65-F5344CB8AC3E}">
        <p14:creationId xmlns:p14="http://schemas.microsoft.com/office/powerpoint/2010/main" val="37544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998E9-B6B1-4D50-AC53-B98210152F9A}"/>
              </a:ext>
            </a:extLst>
          </p:cNvPr>
          <p:cNvSpPr>
            <a:spLocks noGrp="1"/>
          </p:cNvSpPr>
          <p:nvPr>
            <p:ph type="title"/>
          </p:nvPr>
        </p:nvSpPr>
        <p:spPr/>
        <p:txBody>
          <a:bodyPr/>
          <a:lstStyle/>
          <a:p>
            <a:r>
              <a:rPr lang="en-US" dirty="0"/>
              <a:t>Ardente v. Horan</a:t>
            </a:r>
          </a:p>
        </p:txBody>
      </p:sp>
      <p:sp>
        <p:nvSpPr>
          <p:cNvPr id="3" name="Content Placeholder 2">
            <a:extLst>
              <a:ext uri="{FF2B5EF4-FFF2-40B4-BE49-F238E27FC236}">
                <a16:creationId xmlns:a16="http://schemas.microsoft.com/office/drawing/2014/main" id="{C49ED946-B4EF-4A65-A34A-410082AC187D}"/>
              </a:ext>
            </a:extLst>
          </p:cNvPr>
          <p:cNvSpPr>
            <a:spLocks noGrp="1"/>
          </p:cNvSpPr>
          <p:nvPr>
            <p:ph idx="1"/>
          </p:nvPr>
        </p:nvSpPr>
        <p:spPr>
          <a:xfrm>
            <a:off x="609600" y="1066800"/>
            <a:ext cx="10972800" cy="5513386"/>
          </a:xfrm>
        </p:spPr>
        <p:txBody>
          <a:bodyPr/>
          <a:lstStyle/>
          <a:p>
            <a:r>
              <a:rPr lang="en-US" dirty="0"/>
              <a:t>The </a:t>
            </a:r>
            <a:r>
              <a:rPr lang="en-US" dirty="0" err="1"/>
              <a:t>Horans</a:t>
            </a:r>
            <a:r>
              <a:rPr lang="en-US" dirty="0"/>
              <a:t> offered to sell their house to Ardente for $250,000. Did Ardente accept the offer?  </a:t>
            </a:r>
          </a:p>
          <a:p>
            <a:r>
              <a:rPr lang="en-US" dirty="0"/>
              <a:t>The offer was in the form of a purchase and sale agreement sent by the </a:t>
            </a:r>
            <a:r>
              <a:rPr lang="en-US" dirty="0" err="1"/>
              <a:t>Horans</a:t>
            </a:r>
            <a:r>
              <a:rPr lang="en-US" dirty="0"/>
              <a:t> to Ardente. Ardente signed the agreement and sent it back. </a:t>
            </a:r>
          </a:p>
          <a:p>
            <a:pPr lvl="1"/>
            <a:r>
              <a:rPr lang="en-US" dirty="0"/>
              <a:t>If that is all he had done, that would have been an acceptance.  </a:t>
            </a:r>
          </a:p>
          <a:p>
            <a:r>
              <a:rPr lang="en-US" dirty="0"/>
              <a:t>But he also included a letter requesting that the </a:t>
            </a:r>
            <a:r>
              <a:rPr lang="en-US" dirty="0" err="1"/>
              <a:t>Horans</a:t>
            </a:r>
            <a:r>
              <a:rPr lang="en-US" dirty="0"/>
              <a:t> confirm that certain pieces of personal property were also included in the deal.  </a:t>
            </a:r>
          </a:p>
          <a:p>
            <a:r>
              <a:rPr lang="en-US" dirty="0"/>
              <a:t>Before we focus on the particular facts, let’s review the possibilities.</a:t>
            </a:r>
          </a:p>
        </p:txBody>
      </p:sp>
      <mc:AlternateContent xmlns:mc="http://schemas.openxmlformats.org/markup-compatibility/2006" xmlns:p14="http://schemas.microsoft.com/office/powerpoint/2010/main">
        <mc:Choice Requires="p14">
          <p:contentPart p14:bwMode="auto" r:id="rId2">
            <p14:nvContentPartPr>
              <p14:cNvPr id="6" name="Ink 5">
                <a:extLst>
                  <a:ext uri="{FF2B5EF4-FFF2-40B4-BE49-F238E27FC236}">
                    <a16:creationId xmlns:a16="http://schemas.microsoft.com/office/drawing/2014/main" id="{513FDC55-BC8E-4CD9-B1A7-20BCBF364062}"/>
                  </a:ext>
                </a:extLst>
              </p14:cNvPr>
              <p14:cNvContentPartPr/>
              <p14:nvPr/>
            </p14:nvContentPartPr>
            <p14:xfrm>
              <a:off x="10777232" y="2467793"/>
              <a:ext cx="1121400" cy="1036080"/>
            </p14:xfrm>
          </p:contentPart>
        </mc:Choice>
        <mc:Fallback xmlns="">
          <p:pic>
            <p:nvPicPr>
              <p:cNvPr id="6" name="Ink 5">
                <a:extLst>
                  <a:ext uri="{FF2B5EF4-FFF2-40B4-BE49-F238E27FC236}">
                    <a16:creationId xmlns:a16="http://schemas.microsoft.com/office/drawing/2014/main" id="{513FDC55-BC8E-4CD9-B1A7-20BCBF364062}"/>
                  </a:ext>
                </a:extLst>
              </p:cNvPr>
              <p:cNvPicPr/>
              <p:nvPr/>
            </p:nvPicPr>
            <p:blipFill>
              <a:blip r:embed="rId7"/>
              <a:stretch>
                <a:fillRect/>
              </a:stretch>
            </p:blipFill>
            <p:spPr>
              <a:xfrm>
                <a:off x="10714592" y="2404793"/>
                <a:ext cx="1247040" cy="1161720"/>
              </a:xfrm>
              <a:prstGeom prst="rect">
                <a:avLst/>
              </a:prstGeom>
            </p:spPr>
          </p:pic>
        </mc:Fallback>
      </mc:AlternateContent>
    </p:spTree>
    <p:extLst>
      <p:ext uri="{BB962C8B-B14F-4D97-AF65-F5344CB8AC3E}">
        <p14:creationId xmlns:p14="http://schemas.microsoft.com/office/powerpoint/2010/main" val="405292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95D8C-93C7-4EC1-9D4C-974549D04F4A}"/>
              </a:ext>
            </a:extLst>
          </p:cNvPr>
          <p:cNvSpPr>
            <a:spLocks noGrp="1"/>
          </p:cNvSpPr>
          <p:nvPr>
            <p:ph type="title"/>
          </p:nvPr>
        </p:nvSpPr>
        <p:spPr/>
        <p:txBody>
          <a:bodyPr/>
          <a:lstStyle/>
          <a:p>
            <a:r>
              <a:rPr lang="en-US" dirty="0"/>
              <a:t>A Misunderstanding</a:t>
            </a:r>
          </a:p>
        </p:txBody>
      </p:sp>
      <p:sp>
        <p:nvSpPr>
          <p:cNvPr id="3" name="Content Placeholder 2">
            <a:extLst>
              <a:ext uri="{FF2B5EF4-FFF2-40B4-BE49-F238E27FC236}">
                <a16:creationId xmlns:a16="http://schemas.microsoft.com/office/drawing/2014/main" id="{773AAD31-135C-4F88-8610-79862004F4F4}"/>
              </a:ext>
            </a:extLst>
          </p:cNvPr>
          <p:cNvSpPr>
            <a:spLocks noGrp="1"/>
          </p:cNvSpPr>
          <p:nvPr>
            <p:ph idx="1"/>
          </p:nvPr>
        </p:nvSpPr>
        <p:spPr/>
        <p:txBody>
          <a:bodyPr/>
          <a:lstStyle/>
          <a:p>
            <a:r>
              <a:rPr lang="en-US" dirty="0"/>
              <a:t>Suppose Ardente and Horan had a misunderstanding about the furniture when negotiating the contract.  </a:t>
            </a:r>
          </a:p>
          <a:p>
            <a:pPr lvl="1"/>
            <a:r>
              <a:rPr lang="en-US" dirty="0"/>
              <a:t>Ardente thought it was included in the price; Horan did not.  </a:t>
            </a:r>
          </a:p>
          <a:p>
            <a:r>
              <a:rPr lang="en-US" dirty="0"/>
              <a:t>Ardente finally gave in, saying, “I’ll take the house </a:t>
            </a:r>
            <a:r>
              <a:rPr lang="en-US"/>
              <a:t>at $250,000 </a:t>
            </a:r>
            <a:r>
              <a:rPr lang="en-US" dirty="0"/>
              <a:t>without the furniture, but maybe you will still change your mind. I still think you promised to include the furniture. I’ll send a note about that back with the contract.”</a:t>
            </a:r>
          </a:p>
        </p:txBody>
      </p:sp>
    </p:spTree>
    <p:extLst>
      <p:ext uri="{BB962C8B-B14F-4D97-AF65-F5344CB8AC3E}">
        <p14:creationId xmlns:p14="http://schemas.microsoft.com/office/powerpoint/2010/main" val="4035818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C8AFD-1C19-4A5E-B5C7-B8B3A3F1F66B}"/>
              </a:ext>
            </a:extLst>
          </p:cNvPr>
          <p:cNvSpPr>
            <a:spLocks noGrp="1"/>
          </p:cNvSpPr>
          <p:nvPr>
            <p:ph type="title"/>
          </p:nvPr>
        </p:nvSpPr>
        <p:spPr/>
        <p:txBody>
          <a:bodyPr/>
          <a:lstStyle/>
          <a:p>
            <a:r>
              <a:rPr lang="en-US" dirty="0"/>
              <a:t>Carving Up The Communication </a:t>
            </a:r>
          </a:p>
        </p:txBody>
      </p:sp>
      <p:sp>
        <p:nvSpPr>
          <p:cNvPr id="4" name="TextBox 3">
            <a:extLst>
              <a:ext uri="{FF2B5EF4-FFF2-40B4-BE49-F238E27FC236}">
                <a16:creationId xmlns:a16="http://schemas.microsoft.com/office/drawing/2014/main" id="{F7728DCD-F4E1-4149-B7FC-7A3EE0C88FC3}"/>
              </a:ext>
            </a:extLst>
          </p:cNvPr>
          <p:cNvSpPr txBox="1"/>
          <p:nvPr/>
        </p:nvSpPr>
        <p:spPr>
          <a:xfrm>
            <a:off x="2971800" y="2145395"/>
            <a:ext cx="2209800" cy="3139321"/>
          </a:xfrm>
          <a:prstGeom prst="rect">
            <a:avLst/>
          </a:prstGeom>
          <a:noFill/>
          <a:ln>
            <a:solidFill>
              <a:srgbClr val="000066"/>
            </a:solidFill>
          </a:ln>
        </p:spPr>
        <p:txBody>
          <a:bodyPr wrap="square" rtlCol="0">
            <a:spAutoFit/>
          </a:bodyPr>
          <a:lstStyle/>
          <a:p>
            <a:endParaRPr lang="en-US" dirty="0"/>
          </a:p>
          <a:p>
            <a:endParaRPr lang="en-US" dirty="0"/>
          </a:p>
          <a:p>
            <a:endParaRPr lang="en-US" dirty="0"/>
          </a:p>
          <a:p>
            <a:endParaRPr lang="en-US" dirty="0"/>
          </a:p>
          <a:p>
            <a:r>
              <a:rPr lang="en-US" b="1" dirty="0"/>
              <a:t>Signed agreement to sell real estate</a:t>
            </a:r>
          </a:p>
          <a:p>
            <a:endParaRPr lang="en-US" dirty="0"/>
          </a:p>
          <a:p>
            <a:endParaRPr lang="en-US" dirty="0"/>
          </a:p>
          <a:p>
            <a:endParaRPr lang="en-US" dirty="0"/>
          </a:p>
          <a:p>
            <a:endParaRPr lang="en-US" dirty="0"/>
          </a:p>
          <a:p>
            <a:endParaRPr lang="en-US" dirty="0"/>
          </a:p>
        </p:txBody>
      </p:sp>
      <p:sp>
        <p:nvSpPr>
          <p:cNvPr id="5" name="TextBox 4">
            <a:extLst>
              <a:ext uri="{FF2B5EF4-FFF2-40B4-BE49-F238E27FC236}">
                <a16:creationId xmlns:a16="http://schemas.microsoft.com/office/drawing/2014/main" id="{3481DA1E-07AB-4233-ADD5-D1B50EA1A033}"/>
              </a:ext>
            </a:extLst>
          </p:cNvPr>
          <p:cNvSpPr txBox="1"/>
          <p:nvPr/>
        </p:nvSpPr>
        <p:spPr>
          <a:xfrm>
            <a:off x="5719665" y="3105834"/>
            <a:ext cx="685800" cy="646331"/>
          </a:xfrm>
          <a:prstGeom prst="rect">
            <a:avLst/>
          </a:prstGeom>
          <a:noFill/>
        </p:spPr>
        <p:txBody>
          <a:bodyPr wrap="square" rtlCol="0">
            <a:spAutoFit/>
          </a:bodyPr>
          <a:lstStyle/>
          <a:p>
            <a:r>
              <a:rPr lang="en-US" sz="3600" dirty="0"/>
              <a:t>+</a:t>
            </a:r>
            <a:endParaRPr lang="en-US" dirty="0"/>
          </a:p>
        </p:txBody>
      </p:sp>
      <p:sp>
        <p:nvSpPr>
          <p:cNvPr id="6" name="TextBox 5">
            <a:extLst>
              <a:ext uri="{FF2B5EF4-FFF2-40B4-BE49-F238E27FC236}">
                <a16:creationId xmlns:a16="http://schemas.microsoft.com/office/drawing/2014/main" id="{AF1BE730-5B12-4C1A-9BB5-7971E9E5517D}"/>
              </a:ext>
            </a:extLst>
          </p:cNvPr>
          <p:cNvSpPr txBox="1"/>
          <p:nvPr/>
        </p:nvSpPr>
        <p:spPr>
          <a:xfrm>
            <a:off x="6629400" y="3105834"/>
            <a:ext cx="1676400" cy="646331"/>
          </a:xfrm>
          <a:prstGeom prst="rect">
            <a:avLst/>
          </a:prstGeom>
          <a:noFill/>
          <a:ln>
            <a:solidFill>
              <a:srgbClr val="000066"/>
            </a:solidFill>
          </a:ln>
        </p:spPr>
        <p:txBody>
          <a:bodyPr wrap="square" rtlCol="0">
            <a:spAutoFit/>
          </a:bodyPr>
          <a:lstStyle/>
          <a:p>
            <a:r>
              <a:rPr lang="en-US" dirty="0"/>
              <a:t>Furniture included </a:t>
            </a:r>
          </a:p>
        </p:txBody>
      </p:sp>
      <p:sp>
        <p:nvSpPr>
          <p:cNvPr id="7" name="Oval 6">
            <a:extLst>
              <a:ext uri="{FF2B5EF4-FFF2-40B4-BE49-F238E27FC236}">
                <a16:creationId xmlns:a16="http://schemas.microsoft.com/office/drawing/2014/main" id="{0DBCB95C-F135-4D7A-8C2B-4495FCB6FEE0}"/>
              </a:ext>
            </a:extLst>
          </p:cNvPr>
          <p:cNvSpPr/>
          <p:nvPr/>
        </p:nvSpPr>
        <p:spPr>
          <a:xfrm>
            <a:off x="2362200" y="1417639"/>
            <a:ext cx="3352800" cy="467836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Arrow Connector 9">
            <a:extLst>
              <a:ext uri="{FF2B5EF4-FFF2-40B4-BE49-F238E27FC236}">
                <a16:creationId xmlns:a16="http://schemas.microsoft.com/office/drawing/2014/main" id="{2BC89BF5-9332-4862-9445-383C12227435}"/>
              </a:ext>
            </a:extLst>
          </p:cNvPr>
          <p:cNvCxnSpPr/>
          <p:nvPr/>
        </p:nvCxnSpPr>
        <p:spPr>
          <a:xfrm>
            <a:off x="1676400" y="2481375"/>
            <a:ext cx="685800" cy="76200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 name="Oval 7">
            <a:extLst>
              <a:ext uri="{FF2B5EF4-FFF2-40B4-BE49-F238E27FC236}">
                <a16:creationId xmlns:a16="http://schemas.microsoft.com/office/drawing/2014/main" id="{1F5A728F-115C-473B-B57B-B5645D10CB4E}"/>
              </a:ext>
            </a:extLst>
          </p:cNvPr>
          <p:cNvSpPr/>
          <p:nvPr/>
        </p:nvSpPr>
        <p:spPr>
          <a:xfrm>
            <a:off x="6405465" y="2286000"/>
            <a:ext cx="2128935" cy="2514600"/>
          </a:xfrm>
          <a:prstGeom prst="ellipse">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DC41A8CC-70A4-4993-9D83-FC6A374F1735}"/>
              </a:ext>
            </a:extLst>
          </p:cNvPr>
          <p:cNvSpPr txBox="1"/>
          <p:nvPr/>
        </p:nvSpPr>
        <p:spPr>
          <a:xfrm>
            <a:off x="381000" y="2328975"/>
            <a:ext cx="1600200" cy="1477328"/>
          </a:xfrm>
          <a:prstGeom prst="rect">
            <a:avLst/>
          </a:prstGeom>
          <a:noFill/>
        </p:spPr>
        <p:txBody>
          <a:bodyPr wrap="square" rtlCol="0">
            <a:spAutoFit/>
          </a:bodyPr>
          <a:lstStyle/>
          <a:p>
            <a:r>
              <a:rPr lang="en-US" dirty="0"/>
              <a:t>The acceptance , which exactly matches the offer</a:t>
            </a:r>
          </a:p>
        </p:txBody>
      </p:sp>
      <p:sp>
        <p:nvSpPr>
          <p:cNvPr id="14" name="TextBox 13">
            <a:extLst>
              <a:ext uri="{FF2B5EF4-FFF2-40B4-BE49-F238E27FC236}">
                <a16:creationId xmlns:a16="http://schemas.microsoft.com/office/drawing/2014/main" id="{08BD7A50-1AB7-49FD-A359-B29716113D8A}"/>
              </a:ext>
            </a:extLst>
          </p:cNvPr>
          <p:cNvSpPr txBox="1"/>
          <p:nvPr/>
        </p:nvSpPr>
        <p:spPr>
          <a:xfrm>
            <a:off x="9448800" y="2656600"/>
            <a:ext cx="1676400" cy="2031325"/>
          </a:xfrm>
          <a:prstGeom prst="rect">
            <a:avLst/>
          </a:prstGeom>
          <a:noFill/>
          <a:ln>
            <a:solidFill>
              <a:srgbClr val="002060"/>
            </a:solidFill>
          </a:ln>
        </p:spPr>
        <p:txBody>
          <a:bodyPr wrap="square" rtlCol="0">
            <a:spAutoFit/>
          </a:bodyPr>
          <a:lstStyle/>
          <a:p>
            <a:r>
              <a:rPr lang="en-US" dirty="0"/>
              <a:t>An offer to make a another contract (or to modify the one just formed)</a:t>
            </a:r>
          </a:p>
        </p:txBody>
      </p:sp>
      <p:cxnSp>
        <p:nvCxnSpPr>
          <p:cNvPr id="16" name="Straight Arrow Connector 15">
            <a:extLst>
              <a:ext uri="{FF2B5EF4-FFF2-40B4-BE49-F238E27FC236}">
                <a16:creationId xmlns:a16="http://schemas.microsoft.com/office/drawing/2014/main" id="{42507FFD-D7B7-4157-BB9C-0D91CF2C547C}"/>
              </a:ext>
            </a:extLst>
          </p:cNvPr>
          <p:cNvCxnSpPr/>
          <p:nvPr/>
        </p:nvCxnSpPr>
        <p:spPr>
          <a:xfrm flipH="1" flipV="1">
            <a:off x="8610600" y="3810000"/>
            <a:ext cx="762000" cy="685800"/>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F956D183-5394-410D-9176-FB1F17521907}"/>
              </a:ext>
            </a:extLst>
          </p:cNvPr>
          <p:cNvSpPr txBox="1"/>
          <p:nvPr/>
        </p:nvSpPr>
        <p:spPr>
          <a:xfrm>
            <a:off x="609600" y="6315798"/>
            <a:ext cx="10668000" cy="1754326"/>
          </a:xfrm>
          <a:prstGeom prst="rect">
            <a:avLst/>
          </a:prstGeom>
          <a:solidFill>
            <a:schemeClr val="bg1"/>
          </a:solidFill>
          <a:ln>
            <a:solidFill>
              <a:schemeClr val="tx1"/>
            </a:solidFill>
          </a:ln>
        </p:spPr>
        <p:txBody>
          <a:bodyPr wrap="square" rtlCol="0">
            <a:spAutoFit/>
          </a:bodyPr>
          <a:lstStyle/>
          <a:p>
            <a:r>
              <a:rPr lang="en-US" sz="1800" dirty="0">
                <a:effectLst/>
                <a:latin typeface="Verdana" panose="020B0604030504040204" pitchFamily="34" charset="0"/>
                <a:ea typeface="Times New Roman" panose="02020603050405020304" pitchFamily="18" charset="0"/>
                <a:cs typeface="Times New Roman" panose="02020603050405020304" pitchFamily="18" charset="0"/>
              </a:rPr>
              <a:t>“However, an acceptance may be valid despite conditional language if the acceptance is clearly independent of the condition. Many cases have so held. Williston states the rule as follows: ‘Frequently an offeree, while making a positive acceptance of the offer, also makes a request or suggestion that some addition or modification be made. So long as it is clear that the meaning of the acceptance is positively and unequivocally to accept the offer whether such request is granted or not, a contract is formed.’” </a:t>
            </a:r>
            <a:endParaRPr lang="en-US" dirty="0"/>
          </a:p>
        </p:txBody>
      </p:sp>
      <p:grpSp>
        <p:nvGrpSpPr>
          <p:cNvPr id="12" name="Group 11">
            <a:extLst>
              <a:ext uri="{FF2B5EF4-FFF2-40B4-BE49-F238E27FC236}">
                <a16:creationId xmlns:a16="http://schemas.microsoft.com/office/drawing/2014/main" id="{F29DD851-6316-4C38-8BE8-63C28AADED79}"/>
              </a:ext>
            </a:extLst>
          </p:cNvPr>
          <p:cNvGrpSpPr/>
          <p:nvPr/>
        </p:nvGrpSpPr>
        <p:grpSpPr>
          <a:xfrm>
            <a:off x="4443032" y="1383414"/>
            <a:ext cx="1640880" cy="1245240"/>
            <a:chOff x="4443032" y="1383414"/>
            <a:chExt cx="1640880" cy="1245240"/>
          </a:xfrm>
        </p:grpSpPr>
        <mc:AlternateContent xmlns:mc="http://schemas.openxmlformats.org/markup-compatibility/2006">
          <mc:Choice xmlns:p14="http://schemas.microsoft.com/office/powerpoint/2010/main" Requires="p14">
            <p:contentPart p14:bwMode="auto" r:id="rId2">
              <p14:nvContentPartPr>
                <p14:cNvPr id="3" name="Ink 2">
                  <a:extLst>
                    <a:ext uri="{FF2B5EF4-FFF2-40B4-BE49-F238E27FC236}">
                      <a16:creationId xmlns:a16="http://schemas.microsoft.com/office/drawing/2014/main" id="{6E59A271-CB49-4E2D-A9BC-C2C13F2CD95C}"/>
                    </a:ext>
                  </a:extLst>
                </p14:cNvPr>
                <p14:cNvContentPartPr/>
                <p14:nvPr/>
              </p14:nvContentPartPr>
              <p14:xfrm>
                <a:off x="4443032" y="1383414"/>
                <a:ext cx="1640880" cy="1192320"/>
              </p14:xfrm>
            </p:contentPart>
          </mc:Choice>
          <mc:Fallback>
            <p:pic>
              <p:nvPicPr>
                <p:cNvPr id="3" name="Ink 2">
                  <a:extLst>
                    <a:ext uri="{FF2B5EF4-FFF2-40B4-BE49-F238E27FC236}">
                      <a16:creationId xmlns:a16="http://schemas.microsoft.com/office/drawing/2014/main" id="{6E59A271-CB49-4E2D-A9BC-C2C13F2CD95C}"/>
                    </a:ext>
                  </a:extLst>
                </p:cNvPr>
                <p:cNvPicPr/>
                <p:nvPr/>
              </p:nvPicPr>
              <p:blipFill>
                <a:blip r:embed="rId3"/>
                <a:stretch>
                  <a:fillRect/>
                </a:stretch>
              </p:blipFill>
              <p:spPr>
                <a:xfrm>
                  <a:off x="4380392" y="1320774"/>
                  <a:ext cx="1766520" cy="1317960"/>
                </a:xfrm>
                <a:prstGeom prst="rect">
                  <a:avLst/>
                </a:prstGeom>
              </p:spPr>
            </p:pic>
          </mc:Fallback>
        </mc:AlternateContent>
        <mc:AlternateContent xmlns:mc="http://schemas.openxmlformats.org/markup-compatibility/2006">
          <mc:Choice xmlns:p14="http://schemas.microsoft.com/office/powerpoint/2010/main" Requires="p14">
            <p:contentPart p14:bwMode="auto" r:id="rId4">
              <p14:nvContentPartPr>
                <p14:cNvPr id="9" name="Ink 8">
                  <a:extLst>
                    <a:ext uri="{FF2B5EF4-FFF2-40B4-BE49-F238E27FC236}">
                      <a16:creationId xmlns:a16="http://schemas.microsoft.com/office/drawing/2014/main" id="{2FED3024-A049-46B9-A76F-C7CA2B7718B6}"/>
                    </a:ext>
                  </a:extLst>
                </p14:cNvPr>
                <p14:cNvContentPartPr/>
                <p14:nvPr/>
              </p14:nvContentPartPr>
              <p14:xfrm>
                <a:off x="4506752" y="2046174"/>
                <a:ext cx="703440" cy="582480"/>
              </p14:xfrm>
            </p:contentPart>
          </mc:Choice>
          <mc:Fallback>
            <p:pic>
              <p:nvPicPr>
                <p:cNvPr id="9" name="Ink 8">
                  <a:extLst>
                    <a:ext uri="{FF2B5EF4-FFF2-40B4-BE49-F238E27FC236}">
                      <a16:creationId xmlns:a16="http://schemas.microsoft.com/office/drawing/2014/main" id="{2FED3024-A049-46B9-A76F-C7CA2B7718B6}"/>
                    </a:ext>
                  </a:extLst>
                </p:cNvPr>
                <p:cNvPicPr/>
                <p:nvPr/>
              </p:nvPicPr>
              <p:blipFill>
                <a:blip r:embed="rId5"/>
                <a:stretch>
                  <a:fillRect/>
                </a:stretch>
              </p:blipFill>
              <p:spPr>
                <a:xfrm>
                  <a:off x="4444112" y="1983174"/>
                  <a:ext cx="829080" cy="708120"/>
                </a:xfrm>
                <a:prstGeom prst="rect">
                  <a:avLst/>
                </a:prstGeom>
              </p:spPr>
            </p:pic>
          </mc:Fallback>
        </mc:AlternateContent>
      </p:grpSp>
    </p:spTree>
    <p:extLst>
      <p:ext uri="{BB962C8B-B14F-4D97-AF65-F5344CB8AC3E}">
        <p14:creationId xmlns:p14="http://schemas.microsoft.com/office/powerpoint/2010/main" val="88408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1" grpId="0"/>
      <p:bldP spid="14" grpId="0" animBg="1"/>
      <p:bldP spid="1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6E0E7-9DD5-4E61-B2B0-57B394A66997}"/>
              </a:ext>
            </a:extLst>
          </p:cNvPr>
          <p:cNvSpPr>
            <a:spLocks noGrp="1"/>
          </p:cNvSpPr>
          <p:nvPr>
            <p:ph type="title"/>
          </p:nvPr>
        </p:nvSpPr>
        <p:spPr/>
        <p:txBody>
          <a:bodyPr/>
          <a:lstStyle/>
          <a:p>
            <a:r>
              <a:rPr lang="en-US" dirty="0"/>
              <a:t>Disagreement</a:t>
            </a:r>
          </a:p>
        </p:txBody>
      </p:sp>
      <p:sp>
        <p:nvSpPr>
          <p:cNvPr id="3" name="Content Placeholder 2">
            <a:extLst>
              <a:ext uri="{FF2B5EF4-FFF2-40B4-BE49-F238E27FC236}">
                <a16:creationId xmlns:a16="http://schemas.microsoft.com/office/drawing/2014/main" id="{F3A30A87-1865-4850-AE25-3FF2C7B1274A}"/>
              </a:ext>
            </a:extLst>
          </p:cNvPr>
          <p:cNvSpPr>
            <a:spLocks noGrp="1"/>
          </p:cNvSpPr>
          <p:nvPr>
            <p:ph idx="1"/>
          </p:nvPr>
        </p:nvSpPr>
        <p:spPr/>
        <p:txBody>
          <a:bodyPr/>
          <a:lstStyle/>
          <a:p>
            <a:r>
              <a:rPr lang="en-US" dirty="0"/>
              <a:t>Ardente and Horan had a misunderstanding about the furniture when negotiating the contract.  Ardente thought it was included in the price; Horan did not.  They argued about it with no resulting agreement. When Ardente signs the contract, he adds a note that reads “price includes the furniture.” Is the note plus agreement an acceptance under the mirror image rule?</a:t>
            </a:r>
          </a:p>
          <a:p>
            <a:r>
              <a:rPr lang="en-US" dirty="0"/>
              <a:t>(a) True</a:t>
            </a:r>
          </a:p>
          <a:p>
            <a:r>
              <a:rPr lang="en-US" dirty="0"/>
              <a:t>(b) False</a:t>
            </a:r>
          </a:p>
          <a:p>
            <a:endParaRPr lang="en-US" dirty="0"/>
          </a:p>
          <a:p>
            <a:endParaRPr lang="en-US" dirty="0"/>
          </a:p>
          <a:p>
            <a:endParaRPr lang="en-US" dirty="0"/>
          </a:p>
        </p:txBody>
      </p:sp>
    </p:spTree>
    <p:extLst>
      <p:ext uri="{BB962C8B-B14F-4D97-AF65-F5344CB8AC3E}">
        <p14:creationId xmlns:p14="http://schemas.microsoft.com/office/powerpoint/2010/main" val="2663618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C8AFD-1C19-4A5E-B5C7-B8B3A3F1F66B}"/>
              </a:ext>
            </a:extLst>
          </p:cNvPr>
          <p:cNvSpPr>
            <a:spLocks noGrp="1"/>
          </p:cNvSpPr>
          <p:nvPr>
            <p:ph type="title"/>
          </p:nvPr>
        </p:nvSpPr>
        <p:spPr/>
        <p:txBody>
          <a:bodyPr/>
          <a:lstStyle/>
          <a:p>
            <a:r>
              <a:rPr lang="en-US" dirty="0"/>
              <a:t>No  Carving Up The Communication </a:t>
            </a:r>
          </a:p>
        </p:txBody>
      </p:sp>
      <p:sp>
        <p:nvSpPr>
          <p:cNvPr id="4" name="TextBox 3">
            <a:extLst>
              <a:ext uri="{FF2B5EF4-FFF2-40B4-BE49-F238E27FC236}">
                <a16:creationId xmlns:a16="http://schemas.microsoft.com/office/drawing/2014/main" id="{F7728DCD-F4E1-4149-B7FC-7A3EE0C88FC3}"/>
              </a:ext>
            </a:extLst>
          </p:cNvPr>
          <p:cNvSpPr txBox="1"/>
          <p:nvPr/>
        </p:nvSpPr>
        <p:spPr>
          <a:xfrm>
            <a:off x="2971800" y="2145395"/>
            <a:ext cx="2209800" cy="3139321"/>
          </a:xfrm>
          <a:prstGeom prst="rect">
            <a:avLst/>
          </a:prstGeom>
          <a:noFill/>
          <a:ln>
            <a:solidFill>
              <a:srgbClr val="000066"/>
            </a:solidFill>
          </a:ln>
        </p:spPr>
        <p:txBody>
          <a:bodyPr wrap="square" rtlCol="0">
            <a:spAutoFit/>
          </a:bodyPr>
          <a:lstStyle/>
          <a:p>
            <a:endParaRPr lang="en-US" dirty="0"/>
          </a:p>
          <a:p>
            <a:endParaRPr lang="en-US" dirty="0"/>
          </a:p>
          <a:p>
            <a:endParaRPr lang="en-US" dirty="0"/>
          </a:p>
          <a:p>
            <a:endParaRPr lang="en-US" dirty="0"/>
          </a:p>
          <a:p>
            <a:r>
              <a:rPr lang="en-US" dirty="0"/>
              <a:t>Signed agreement to sell real estate</a:t>
            </a:r>
          </a:p>
          <a:p>
            <a:endParaRPr lang="en-US" dirty="0"/>
          </a:p>
          <a:p>
            <a:endParaRPr lang="en-US" dirty="0"/>
          </a:p>
          <a:p>
            <a:endParaRPr lang="en-US" dirty="0"/>
          </a:p>
          <a:p>
            <a:endParaRPr lang="en-US" dirty="0"/>
          </a:p>
          <a:p>
            <a:endParaRPr lang="en-US" dirty="0"/>
          </a:p>
        </p:txBody>
      </p:sp>
      <p:sp>
        <p:nvSpPr>
          <p:cNvPr id="5" name="TextBox 4">
            <a:extLst>
              <a:ext uri="{FF2B5EF4-FFF2-40B4-BE49-F238E27FC236}">
                <a16:creationId xmlns:a16="http://schemas.microsoft.com/office/drawing/2014/main" id="{3481DA1E-07AB-4233-ADD5-D1B50EA1A033}"/>
              </a:ext>
            </a:extLst>
          </p:cNvPr>
          <p:cNvSpPr txBox="1"/>
          <p:nvPr/>
        </p:nvSpPr>
        <p:spPr>
          <a:xfrm>
            <a:off x="5719665" y="3105834"/>
            <a:ext cx="685800" cy="646331"/>
          </a:xfrm>
          <a:prstGeom prst="rect">
            <a:avLst/>
          </a:prstGeom>
          <a:noFill/>
        </p:spPr>
        <p:txBody>
          <a:bodyPr wrap="square" rtlCol="0">
            <a:spAutoFit/>
          </a:bodyPr>
          <a:lstStyle/>
          <a:p>
            <a:r>
              <a:rPr lang="en-US" sz="3600" dirty="0"/>
              <a:t>+</a:t>
            </a:r>
            <a:endParaRPr lang="en-US" dirty="0"/>
          </a:p>
        </p:txBody>
      </p:sp>
      <p:sp>
        <p:nvSpPr>
          <p:cNvPr id="6" name="TextBox 5">
            <a:extLst>
              <a:ext uri="{FF2B5EF4-FFF2-40B4-BE49-F238E27FC236}">
                <a16:creationId xmlns:a16="http://schemas.microsoft.com/office/drawing/2014/main" id="{AF1BE730-5B12-4C1A-9BB5-7971E9E5517D}"/>
              </a:ext>
            </a:extLst>
          </p:cNvPr>
          <p:cNvSpPr txBox="1"/>
          <p:nvPr/>
        </p:nvSpPr>
        <p:spPr>
          <a:xfrm>
            <a:off x="6629400" y="3105834"/>
            <a:ext cx="1676400" cy="646331"/>
          </a:xfrm>
          <a:prstGeom prst="rect">
            <a:avLst/>
          </a:prstGeom>
          <a:noFill/>
          <a:ln>
            <a:solidFill>
              <a:srgbClr val="000066"/>
            </a:solidFill>
          </a:ln>
        </p:spPr>
        <p:txBody>
          <a:bodyPr wrap="square" rtlCol="0">
            <a:spAutoFit/>
          </a:bodyPr>
          <a:lstStyle/>
          <a:p>
            <a:r>
              <a:rPr lang="en-US" dirty="0"/>
              <a:t>Furniture included </a:t>
            </a:r>
          </a:p>
        </p:txBody>
      </p:sp>
      <p:sp>
        <p:nvSpPr>
          <p:cNvPr id="7" name="Oval 6">
            <a:extLst>
              <a:ext uri="{FF2B5EF4-FFF2-40B4-BE49-F238E27FC236}">
                <a16:creationId xmlns:a16="http://schemas.microsoft.com/office/drawing/2014/main" id="{0DBCB95C-F135-4D7A-8C2B-4495FCB6FEE0}"/>
              </a:ext>
            </a:extLst>
          </p:cNvPr>
          <p:cNvSpPr/>
          <p:nvPr/>
        </p:nvSpPr>
        <p:spPr>
          <a:xfrm>
            <a:off x="2133600" y="1066801"/>
            <a:ext cx="7010400" cy="551338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Arrow Connector 9">
            <a:extLst>
              <a:ext uri="{FF2B5EF4-FFF2-40B4-BE49-F238E27FC236}">
                <a16:creationId xmlns:a16="http://schemas.microsoft.com/office/drawing/2014/main" id="{2BC89BF5-9332-4862-9445-383C12227435}"/>
              </a:ext>
            </a:extLst>
          </p:cNvPr>
          <p:cNvCxnSpPr/>
          <p:nvPr/>
        </p:nvCxnSpPr>
        <p:spPr>
          <a:xfrm>
            <a:off x="1481235" y="2343834"/>
            <a:ext cx="685800" cy="76200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DC41A8CC-70A4-4993-9D83-FC6A374F1735}"/>
              </a:ext>
            </a:extLst>
          </p:cNvPr>
          <p:cNvSpPr txBox="1"/>
          <p:nvPr/>
        </p:nvSpPr>
        <p:spPr>
          <a:xfrm>
            <a:off x="152400" y="2328975"/>
            <a:ext cx="1447800" cy="1754326"/>
          </a:xfrm>
          <a:prstGeom prst="rect">
            <a:avLst/>
          </a:prstGeom>
          <a:noFill/>
        </p:spPr>
        <p:txBody>
          <a:bodyPr wrap="square" rtlCol="0">
            <a:spAutoFit/>
          </a:bodyPr>
          <a:lstStyle/>
          <a:p>
            <a:r>
              <a:rPr lang="en-US" dirty="0"/>
              <a:t>The acceptance, which does </a:t>
            </a:r>
            <a:r>
              <a:rPr lang="en-US" b="1" dirty="0"/>
              <a:t>not </a:t>
            </a:r>
            <a:r>
              <a:rPr lang="en-US" dirty="0"/>
              <a:t>exactly matches the offer</a:t>
            </a:r>
          </a:p>
        </p:txBody>
      </p:sp>
      <mc:AlternateContent xmlns:mc="http://schemas.openxmlformats.org/markup-compatibility/2006">
        <mc:Choice xmlns:p14="http://schemas.microsoft.com/office/powerpoint/2010/main" Requires="p14">
          <p:contentPart p14:bwMode="auto" r:id="rId2">
            <p14:nvContentPartPr>
              <p14:cNvPr id="3" name="Ink 2">
                <a:extLst>
                  <a:ext uri="{FF2B5EF4-FFF2-40B4-BE49-F238E27FC236}">
                    <a16:creationId xmlns:a16="http://schemas.microsoft.com/office/drawing/2014/main" id="{940A1FCA-B85F-4C04-998A-78953C336A86}"/>
                  </a:ext>
                </a:extLst>
              </p14:cNvPr>
              <p14:cNvContentPartPr/>
              <p14:nvPr/>
            </p14:nvContentPartPr>
            <p14:xfrm>
              <a:off x="2379512" y="1812593"/>
              <a:ext cx="3479760" cy="3801600"/>
            </p14:xfrm>
          </p:contentPart>
        </mc:Choice>
        <mc:Fallback>
          <p:pic>
            <p:nvPicPr>
              <p:cNvPr id="3" name="Ink 2">
                <a:extLst>
                  <a:ext uri="{FF2B5EF4-FFF2-40B4-BE49-F238E27FC236}">
                    <a16:creationId xmlns:a16="http://schemas.microsoft.com/office/drawing/2014/main" id="{940A1FCA-B85F-4C04-998A-78953C336A86}"/>
                  </a:ext>
                </a:extLst>
              </p:cNvPr>
              <p:cNvPicPr/>
              <p:nvPr/>
            </p:nvPicPr>
            <p:blipFill>
              <a:blip r:embed="rId3"/>
              <a:stretch>
                <a:fillRect/>
              </a:stretch>
            </p:blipFill>
            <p:spPr>
              <a:xfrm>
                <a:off x="2316512" y="1749593"/>
                <a:ext cx="3605400" cy="3927240"/>
              </a:xfrm>
              <a:prstGeom prst="rect">
                <a:avLst/>
              </a:prstGeom>
            </p:spPr>
          </p:pic>
        </mc:Fallback>
      </mc:AlternateContent>
    </p:spTree>
    <p:extLst>
      <p:ext uri="{BB962C8B-B14F-4D97-AF65-F5344CB8AC3E}">
        <p14:creationId xmlns:p14="http://schemas.microsoft.com/office/powerpoint/2010/main" val="741619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488E1-0486-4A9E-9C57-3525962A8C7D}"/>
              </a:ext>
            </a:extLst>
          </p:cNvPr>
          <p:cNvSpPr>
            <a:spLocks noGrp="1"/>
          </p:cNvSpPr>
          <p:nvPr>
            <p:ph type="title"/>
          </p:nvPr>
        </p:nvSpPr>
        <p:spPr/>
        <p:txBody>
          <a:bodyPr/>
          <a:lstStyle/>
          <a:p>
            <a:r>
              <a:rPr lang="en-US" sz="4800" dirty="0"/>
              <a:t>The Actual Communication In The Case</a:t>
            </a:r>
            <a:endParaRPr lang="en-US" dirty="0"/>
          </a:p>
        </p:txBody>
      </p:sp>
      <p:sp>
        <p:nvSpPr>
          <p:cNvPr id="3" name="Content Placeholder 2">
            <a:extLst>
              <a:ext uri="{FF2B5EF4-FFF2-40B4-BE49-F238E27FC236}">
                <a16:creationId xmlns:a16="http://schemas.microsoft.com/office/drawing/2014/main" id="{D591D117-54F1-40FD-8688-697ABE2451F8}"/>
              </a:ext>
            </a:extLst>
          </p:cNvPr>
          <p:cNvSpPr>
            <a:spLocks noGrp="1"/>
          </p:cNvSpPr>
          <p:nvPr>
            <p:ph idx="1"/>
          </p:nvPr>
        </p:nvSpPr>
        <p:spPr>
          <a:xfrm>
            <a:off x="609600" y="1143000"/>
            <a:ext cx="10972800" cy="5437186"/>
          </a:xfrm>
        </p:spPr>
        <p:txBody>
          <a:bodyPr/>
          <a:lstStyle/>
          <a:p>
            <a:r>
              <a:rPr lang="en-US" sz="2800" dirty="0" err="1"/>
              <a:t>Ardente’s</a:t>
            </a:r>
            <a:r>
              <a:rPr lang="en-US" sz="2800" dirty="0"/>
              <a:t> “attorney returned the document to defendants along with a check in the amount of $20,000 and a letter dated September 8, 1975, which read in relevant part as follows: </a:t>
            </a:r>
          </a:p>
          <a:p>
            <a:pPr lvl="1"/>
            <a:r>
              <a:rPr lang="en-US" sz="2400" dirty="0"/>
              <a:t>My clients are concerned that the following items remain with the real estate: a) dining room set and tapestry wall covering in dining room; b) fireplace fixtures throughout; c) the sun parlor furniture. I would appreciate your confirming that these items are a part of the transaction, as they would be difficult to replace.”</a:t>
            </a:r>
          </a:p>
          <a:p>
            <a:r>
              <a:rPr lang="en-US" sz="2800" dirty="0"/>
              <a:t>The court holds this violates the mirror image rule and is thus not an acceptance. So the court must have refused to divide the communication into an acceptance part and something else. </a:t>
            </a:r>
          </a:p>
          <a:p>
            <a:r>
              <a:rPr lang="en-US" sz="2800" dirty="0"/>
              <a:t>(a) Yes</a:t>
            </a:r>
          </a:p>
          <a:p>
            <a:r>
              <a:rPr lang="en-US" sz="2800" dirty="0"/>
              <a:t>(b) No</a:t>
            </a:r>
          </a:p>
          <a:p>
            <a:r>
              <a:rPr lang="en-US" dirty="0"/>
              <a:t> </a:t>
            </a:r>
          </a:p>
          <a:p>
            <a:endParaRPr lang="en-US" dirty="0"/>
          </a:p>
        </p:txBody>
      </p:sp>
    </p:spTree>
    <p:extLst>
      <p:ext uri="{BB962C8B-B14F-4D97-AF65-F5344CB8AC3E}">
        <p14:creationId xmlns:p14="http://schemas.microsoft.com/office/powerpoint/2010/main" val="683007132"/>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4067</TotalTime>
  <Words>1458</Words>
  <Application>Microsoft Office PowerPoint</Application>
  <PresentationFormat>Widescreen</PresentationFormat>
  <Paragraphs>77</Paragraphs>
  <Slides>12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Garamond</vt:lpstr>
      <vt:lpstr>Verdana</vt:lpstr>
      <vt:lpstr>Wingdings</vt:lpstr>
      <vt:lpstr>Edge</vt:lpstr>
      <vt:lpstr>Mirror Image Rule</vt:lpstr>
      <vt:lpstr>PowerPoint Presentation</vt:lpstr>
      <vt:lpstr>Mirror Image Rule</vt:lpstr>
      <vt:lpstr>Ardente v. Horan</vt:lpstr>
      <vt:lpstr>A Misunderstanding</vt:lpstr>
      <vt:lpstr>Carving Up The Communication </vt:lpstr>
      <vt:lpstr>Disagreement</vt:lpstr>
      <vt:lpstr>No  Carving Up The Communication </vt:lpstr>
      <vt:lpstr>The Actual Communication In The Case</vt:lpstr>
      <vt:lpstr>The Court’s Explanation</vt:lpstr>
      <vt:lpstr>Sowle and McCartney</vt:lpstr>
      <vt:lpstr>Sowle and McCartney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dc:creator>
  <cp:lastModifiedBy>Richard Warner</cp:lastModifiedBy>
  <cp:revision>1034</cp:revision>
  <dcterms:created xsi:type="dcterms:W3CDTF">2004-03-08T21:13:20Z</dcterms:created>
  <dcterms:modified xsi:type="dcterms:W3CDTF">2020-11-13T16:20:51Z</dcterms:modified>
</cp:coreProperties>
</file>